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9" r:id="rId2"/>
    <p:sldId id="290" r:id="rId3"/>
    <p:sldId id="256" r:id="rId4"/>
    <p:sldId id="257" r:id="rId5"/>
    <p:sldId id="288" r:id="rId6"/>
    <p:sldId id="271" r:id="rId7"/>
    <p:sldId id="301" r:id="rId8"/>
    <p:sldId id="302" r:id="rId9"/>
    <p:sldId id="298" r:id="rId10"/>
    <p:sldId id="299" r:id="rId11"/>
    <p:sldId id="300" r:id="rId12"/>
    <p:sldId id="273" r:id="rId13"/>
    <p:sldId id="275" r:id="rId14"/>
    <p:sldId id="276" r:id="rId15"/>
    <p:sldId id="277" r:id="rId16"/>
    <p:sldId id="279" r:id="rId17"/>
    <p:sldId id="280" r:id="rId18"/>
    <p:sldId id="281" r:id="rId19"/>
    <p:sldId id="282" r:id="rId20"/>
    <p:sldId id="283" r:id="rId21"/>
    <p:sldId id="284" r:id="rId22"/>
    <p:sldId id="285" r:id="rId23"/>
    <p:sldId id="286" r:id="rId24"/>
    <p:sldId id="287" r:id="rId25"/>
    <p:sldId id="258" r:id="rId26"/>
    <p:sldId id="292" r:id="rId27"/>
    <p:sldId id="260" r:id="rId28"/>
    <p:sldId id="261" r:id="rId29"/>
    <p:sldId id="293" r:id="rId30"/>
    <p:sldId id="294" r:id="rId31"/>
    <p:sldId id="265" r:id="rId32"/>
    <p:sldId id="30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 y="2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EF8B89-F4AC-4B42-AC1C-FD9B2196498C}" type="datetimeFigureOut">
              <a:rPr lang="en-US" smtClean="0"/>
              <a:t>9/18/2014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49BB00-5274-4524-932A-4C6F0C109AB2}" type="slidenum">
              <a:rPr lang="en-US" smtClean="0"/>
              <a:t>‹#›</a:t>
            </a:fld>
            <a:endParaRPr lang="en-US"/>
          </a:p>
        </p:txBody>
      </p:sp>
    </p:spTree>
    <p:extLst>
      <p:ext uri="{BB962C8B-B14F-4D97-AF65-F5344CB8AC3E}">
        <p14:creationId xmlns:p14="http://schemas.microsoft.com/office/powerpoint/2010/main" val="254247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 need to speculate as to</a:t>
            </a:r>
            <a:r>
              <a:rPr lang="en-US" baseline="0" dirty="0" smtClean="0"/>
              <a:t> who owned or did or not do what</a:t>
            </a:r>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4</a:t>
            </a:fld>
            <a:endParaRPr lang="en-US"/>
          </a:p>
        </p:txBody>
      </p:sp>
    </p:spTree>
    <p:extLst>
      <p:ext uri="{BB962C8B-B14F-4D97-AF65-F5344CB8AC3E}">
        <p14:creationId xmlns:p14="http://schemas.microsoft.com/office/powerpoint/2010/main" val="2433499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13</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14</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15</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16</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17</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18</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19</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20</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21</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22</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 need to speculate as to</a:t>
            </a:r>
            <a:r>
              <a:rPr lang="en-US" baseline="0" dirty="0" smtClean="0"/>
              <a:t> who owned or did or not do what</a:t>
            </a:r>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5</a:t>
            </a:fld>
            <a:endParaRPr lang="en-US"/>
          </a:p>
        </p:txBody>
      </p:sp>
    </p:spTree>
    <p:extLst>
      <p:ext uri="{BB962C8B-B14F-4D97-AF65-F5344CB8AC3E}">
        <p14:creationId xmlns:p14="http://schemas.microsoft.com/office/powerpoint/2010/main" val="2433499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23</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24</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6</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7</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8</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9</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10</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11</a:t>
            </a:fld>
            <a:endParaRPr lang="en-US"/>
          </a:p>
        </p:txBody>
      </p:sp>
    </p:spTree>
    <p:extLst>
      <p:ext uri="{BB962C8B-B14F-4D97-AF65-F5344CB8AC3E}">
        <p14:creationId xmlns:p14="http://schemas.microsoft.com/office/powerpoint/2010/main" val="2984672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9BB00-5274-4524-932A-4C6F0C109AB2}" type="slidenum">
              <a:rPr lang="en-US" smtClean="0"/>
              <a:t>12</a:t>
            </a:fld>
            <a:endParaRPr lang="en-US"/>
          </a:p>
        </p:txBody>
      </p:sp>
    </p:spTree>
    <p:extLst>
      <p:ext uri="{BB962C8B-B14F-4D97-AF65-F5344CB8AC3E}">
        <p14:creationId xmlns:p14="http://schemas.microsoft.com/office/powerpoint/2010/main" val="2984672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BEA714-6FCC-4938-8090-FD7937BB7740}"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321436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EA714-6FCC-4938-8090-FD7937BB7740}"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201675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EA714-6FCC-4938-8090-FD7937BB7740}"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185249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EA714-6FCC-4938-8090-FD7937BB7740}"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3167228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BEA714-6FCC-4938-8090-FD7937BB7740}"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263325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BEA714-6FCC-4938-8090-FD7937BB7740}"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34400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BEA714-6FCC-4938-8090-FD7937BB7740}" type="datetimeFigureOut">
              <a:rPr lang="en-US" smtClean="0"/>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114653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BEA714-6FCC-4938-8090-FD7937BB7740}" type="datetimeFigureOut">
              <a:rPr lang="en-US" smtClean="0"/>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180461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EA714-6FCC-4938-8090-FD7937BB7740}" type="datetimeFigureOut">
              <a:rPr lang="en-US" smtClean="0"/>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63549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EA714-6FCC-4938-8090-FD7937BB7740}"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57919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EA714-6FCC-4938-8090-FD7937BB7740}"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EACE7-7A5A-4959-9671-F33A95E6E5DC}" type="slidenum">
              <a:rPr lang="en-US" smtClean="0"/>
              <a:t>‹#›</a:t>
            </a:fld>
            <a:endParaRPr lang="en-US"/>
          </a:p>
        </p:txBody>
      </p:sp>
    </p:spTree>
    <p:extLst>
      <p:ext uri="{BB962C8B-B14F-4D97-AF65-F5344CB8AC3E}">
        <p14:creationId xmlns:p14="http://schemas.microsoft.com/office/powerpoint/2010/main" val="383055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EA714-6FCC-4938-8090-FD7937BB7740}" type="datetimeFigureOut">
              <a:rPr lang="en-US" smtClean="0"/>
              <a:t>9/18/2014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EACE7-7A5A-4959-9671-F33A95E6E5DC}" type="slidenum">
              <a:rPr lang="en-US" smtClean="0"/>
              <a:t>‹#›</a:t>
            </a:fld>
            <a:endParaRPr lang="en-US"/>
          </a:p>
        </p:txBody>
      </p:sp>
    </p:spTree>
    <p:extLst>
      <p:ext uri="{BB962C8B-B14F-4D97-AF65-F5344CB8AC3E}">
        <p14:creationId xmlns:p14="http://schemas.microsoft.com/office/powerpoint/2010/main" val="244565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thefalls-schoa.co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609602"/>
            <a:ext cx="7772400" cy="2133599"/>
          </a:xfrm>
        </p:spPr>
        <p:txBody>
          <a:bodyPr>
            <a:normAutofit/>
          </a:bodyPr>
          <a:lstStyle/>
          <a:p>
            <a:r>
              <a:rPr lang="en-US" sz="8000" dirty="0"/>
              <a:t>The Falls </a:t>
            </a:r>
            <a:r>
              <a:rPr lang="en-US" sz="6000" dirty="0"/>
              <a:t/>
            </a:r>
            <a:br>
              <a:rPr lang="en-US" sz="6000" dirty="0"/>
            </a:br>
            <a:r>
              <a:rPr lang="en-US" sz="3600" i="1" dirty="0"/>
              <a:t>at Snohomish Cascade</a:t>
            </a:r>
            <a:endParaRPr lang="en-US" sz="6000" i="1" dirty="0"/>
          </a:p>
        </p:txBody>
      </p:sp>
      <p:sp>
        <p:nvSpPr>
          <p:cNvPr id="3" name="Subtitle 2"/>
          <p:cNvSpPr>
            <a:spLocks noGrp="1"/>
          </p:cNvSpPr>
          <p:nvPr>
            <p:ph type="subTitle" idx="1"/>
          </p:nvPr>
        </p:nvSpPr>
        <p:spPr>
          <a:xfrm>
            <a:off x="2895600" y="2819400"/>
            <a:ext cx="6400800" cy="3352800"/>
          </a:xfrm>
        </p:spPr>
        <p:txBody>
          <a:bodyPr>
            <a:normAutofit/>
          </a:bodyPr>
          <a:lstStyle/>
          <a:p>
            <a:r>
              <a:rPr lang="en-US" sz="4400" dirty="0">
                <a:solidFill>
                  <a:srgbClr val="C00000"/>
                </a:solidFill>
              </a:rPr>
              <a:t>Fence Research &amp;</a:t>
            </a:r>
          </a:p>
          <a:p>
            <a:r>
              <a:rPr lang="en-US" sz="4400" dirty="0">
                <a:solidFill>
                  <a:srgbClr val="C00000"/>
                </a:solidFill>
              </a:rPr>
              <a:t>Advisory Presentation</a:t>
            </a:r>
          </a:p>
          <a:p>
            <a:endParaRPr lang="en-US" sz="1400" i="1" dirty="0">
              <a:solidFill>
                <a:srgbClr val="C00000"/>
              </a:solidFill>
            </a:endParaRPr>
          </a:p>
          <a:p>
            <a:r>
              <a:rPr lang="en-US" sz="3500" i="1" dirty="0">
                <a:solidFill>
                  <a:srgbClr val="C00000"/>
                </a:solidFill>
              </a:rPr>
              <a:t>September 2014</a:t>
            </a:r>
          </a:p>
        </p:txBody>
      </p:sp>
    </p:spTree>
    <p:extLst>
      <p:ext uri="{BB962C8B-B14F-4D97-AF65-F5344CB8AC3E}">
        <p14:creationId xmlns:p14="http://schemas.microsoft.com/office/powerpoint/2010/main" val="1892360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Written Record establishes all responsibility for fence maintenance and repair assumed by SCHOA Board</a:t>
            </a:r>
          </a:p>
          <a:p>
            <a:pPr marL="457200" lvl="1" indent="0">
              <a:buNone/>
            </a:pPr>
            <a:r>
              <a:rPr lang="en-US" dirty="0" smtClean="0"/>
              <a:t> </a:t>
            </a:r>
          </a:p>
          <a:p>
            <a:pPr lvl="1">
              <a:buFont typeface="Wingdings" panose="05000000000000000000" pitchFamily="2" charset="2"/>
              <a:buChar char="§"/>
            </a:pPr>
            <a:r>
              <a:rPr lang="en-US" dirty="0" smtClean="0"/>
              <a:t>January 2003, Source: Falls Newsletter Vol. VII No.1</a:t>
            </a:r>
          </a:p>
          <a:p>
            <a:pPr lvl="2"/>
            <a:r>
              <a:rPr lang="en-US" dirty="0" smtClean="0"/>
              <a:t>100 plus section of common area fence replaced including posts and boards</a:t>
            </a:r>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5122" name="Picture 2" descr="C:\Users\Shelley\AppData\Local\Microsoft\Windows\Temporary Internet Files\Content.IE5\DEH8OPDY\MC900149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3622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5098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Written Record establishes all responsibility for fence maintenance and repair assumed by SCHOA Board</a:t>
            </a:r>
          </a:p>
          <a:p>
            <a:pPr marL="457200" lvl="1" indent="0">
              <a:buNone/>
            </a:pPr>
            <a:r>
              <a:rPr lang="en-US" dirty="0" smtClean="0"/>
              <a:t> </a:t>
            </a:r>
          </a:p>
          <a:p>
            <a:pPr lvl="1">
              <a:buFont typeface="Wingdings" panose="05000000000000000000" pitchFamily="2" charset="2"/>
              <a:buChar char="§"/>
            </a:pPr>
            <a:r>
              <a:rPr lang="en-US" dirty="0" smtClean="0"/>
              <a:t>April 2005, Source: SCHOA Board Meeting Minutes April 12</a:t>
            </a:r>
          </a:p>
          <a:p>
            <a:pPr lvl="2"/>
            <a:r>
              <a:rPr lang="en-US" dirty="0" smtClean="0"/>
              <a:t>Sections of common area fence replaced because of storm damage</a:t>
            </a:r>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5122" name="Picture 2" descr="C:\Users\Shelley\AppData\Local\Microsoft\Windows\Temporary Internet Files\Content.IE5\DEH8OPDY\MC900149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3622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46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Additional documents showing SCHOA assuming responsibility for all common area fence issues (this is a partial list):</a:t>
            </a:r>
          </a:p>
          <a:p>
            <a:pPr marL="457200" lvl="1" indent="0">
              <a:buNone/>
            </a:pPr>
            <a:endParaRPr lang="en-US" dirty="0"/>
          </a:p>
          <a:p>
            <a:pPr lvl="1">
              <a:buFont typeface="Wingdings" panose="05000000000000000000" pitchFamily="2" charset="2"/>
              <a:buChar char="§"/>
            </a:pPr>
            <a:r>
              <a:rPr lang="en-US" dirty="0"/>
              <a:t>May 2004, Board Meeting Minutes May </a:t>
            </a:r>
            <a:r>
              <a:rPr lang="en-US" dirty="0" smtClean="0"/>
              <a:t>10</a:t>
            </a:r>
          </a:p>
          <a:p>
            <a:pPr lvl="1">
              <a:buFont typeface="Wingdings" panose="05000000000000000000" pitchFamily="2" charset="2"/>
              <a:buChar char="§"/>
            </a:pPr>
            <a:r>
              <a:rPr lang="en-US" dirty="0" smtClean="0"/>
              <a:t>November 2004, Board Meeting Minutes Nov.9</a:t>
            </a:r>
          </a:p>
          <a:p>
            <a:pPr lvl="1">
              <a:buFont typeface="Wingdings" panose="05000000000000000000" pitchFamily="2" charset="2"/>
              <a:buChar char="§"/>
            </a:pPr>
            <a:r>
              <a:rPr lang="en-US" dirty="0" smtClean="0"/>
              <a:t>July 2005, Board Meeting Minutes July 12</a:t>
            </a:r>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6147" name="Picture 3" descr="C:\Users\Shelley\AppData\Local\Microsoft\Windows\Temporary Internet Files\Content.IE5\DEH8OPDY\MC9001963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800601"/>
            <a:ext cx="1814170" cy="179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1544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754562"/>
          </a:xfrm>
        </p:spPr>
        <p:txBody>
          <a:bodyPr>
            <a:normAutofit/>
          </a:bodyPr>
          <a:lstStyle/>
          <a:p>
            <a:r>
              <a:rPr lang="en-US" sz="4800" dirty="0" smtClean="0"/>
              <a:t> 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1981200" y="990601"/>
            <a:ext cx="8229600" cy="5105399"/>
          </a:xfrm>
        </p:spPr>
        <p:txBody>
          <a:bodyPr>
            <a:normAutofit/>
          </a:bodyPr>
          <a:lstStyle/>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8195" name="Picture 3" descr="C:\Users\Shelley\AppData\Local\Microsoft\Windows\Temporary Internet Files\Content.IE5\DORVVMO3\MC90015732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1" y="3886200"/>
            <a:ext cx="1863547" cy="1677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647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May 2009: First indication from SCHOA Board of Directors that they might discontinue accepting sole responsibility for common area fence repair and maintenance </a:t>
            </a:r>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9220" name="Picture 4" descr="C:\Users\Shelley\AppData\Local\Microsoft\Windows\Temporary Internet Files\Content.IE5\DORVVMO3\MC90009789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7145" y="4419600"/>
            <a:ext cx="1690726" cy="1773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293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May 2009: First indication from SCHOA Board of Directors that they might discontinue accepting sole responsibility for common area fence repair and maintenance</a:t>
            </a:r>
          </a:p>
          <a:p>
            <a:pPr lvl="1">
              <a:buFont typeface="Wingdings" panose="05000000000000000000" pitchFamily="2" charset="2"/>
              <a:buChar char="§"/>
            </a:pPr>
            <a:r>
              <a:rPr lang="en-US" dirty="0" smtClean="0"/>
              <a:t>May 2009 Falls Board Meeting Written Agenda: “Common Area Fence, Share Cost With Adjoining Homeowner…Common Fence, Who Pays The Cost?” </a:t>
            </a:r>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81555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685800" y="1600202"/>
            <a:ext cx="10896600" cy="4114799"/>
          </a:xfrm>
        </p:spPr>
        <p:txBody>
          <a:bodyPr>
            <a:normAutofit/>
          </a:bodyPr>
          <a:lstStyle/>
          <a:p>
            <a:pPr>
              <a:buFont typeface="Wingdings" panose="05000000000000000000" pitchFamily="2" charset="2"/>
              <a:buChar char="Ø"/>
            </a:pPr>
            <a:endParaRPr lang="en-US" dirty="0" smtClean="0"/>
          </a:p>
          <a:p>
            <a:pPr lvl="1">
              <a:buFont typeface="Wingdings" panose="05000000000000000000" pitchFamily="2" charset="2"/>
              <a:buChar char="§"/>
            </a:pPr>
            <a:r>
              <a:rPr lang="en-US" dirty="0" smtClean="0"/>
              <a:t>Board to homeowners, May 13 2009: “Problem: In the past, the Association as a whole as paid for repair of the common fence along Snohomish Cascade Drive and Puget Park Drive.  Given our financial situation, should the Association require homeowners along the common fence to pay for repairs to their portion of the fence?”</a:t>
            </a:r>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98067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1981200" y="1600202"/>
            <a:ext cx="8229600" cy="4114799"/>
          </a:xfrm>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Why the change? </a:t>
            </a:r>
          </a:p>
          <a:p>
            <a:pPr marL="457200" lvl="1" indent="0">
              <a:buNone/>
            </a:pPr>
            <a:endParaRPr lang="en-US" dirty="0" smtClean="0"/>
          </a:p>
          <a:p>
            <a:pPr lvl="2">
              <a:buFont typeface="Wingdings" panose="05000000000000000000" pitchFamily="2" charset="2"/>
              <a:buChar char="§"/>
            </a:pPr>
            <a:r>
              <a:rPr lang="en-US" sz="3200" dirty="0"/>
              <a:t>The Board clearly explained what happened, in a letter to Falls Homeowners from February, 2010</a:t>
            </a:r>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79020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533400" y="1600203"/>
            <a:ext cx="10972800" cy="3581397"/>
          </a:xfrm>
        </p:spPr>
        <p:txBody>
          <a:bodyPr>
            <a:normAutofit fontScale="92500"/>
          </a:bodyPr>
          <a:lstStyle/>
          <a:p>
            <a:pPr>
              <a:buFont typeface="Wingdings" panose="05000000000000000000" pitchFamily="2" charset="2"/>
              <a:buChar char="Ø"/>
            </a:pPr>
            <a:r>
              <a:rPr lang="en-US" dirty="0" smtClean="0"/>
              <a:t>February 2010 Letter to Falls Homeowners from SCHOA Board of Directors</a:t>
            </a:r>
          </a:p>
          <a:p>
            <a:pPr lvl="1">
              <a:buFont typeface="Wingdings" panose="05000000000000000000" pitchFamily="2" charset="2"/>
              <a:buChar char="§"/>
            </a:pPr>
            <a:r>
              <a:rPr lang="en-US" dirty="0" smtClean="0"/>
              <a:t>“…Board is $30,000 in the </a:t>
            </a:r>
            <a:r>
              <a:rPr lang="en-US" dirty="0" smtClean="0">
                <a:solidFill>
                  <a:srgbClr val="FF0000"/>
                </a:solidFill>
              </a:rPr>
              <a:t>red</a:t>
            </a:r>
            <a:r>
              <a:rPr lang="en-US" dirty="0" smtClean="0"/>
              <a:t>…</a:t>
            </a:r>
          </a:p>
          <a:p>
            <a:pPr lvl="1">
              <a:buFont typeface="Wingdings" panose="05000000000000000000" pitchFamily="2" charset="2"/>
              <a:buChar char="§"/>
            </a:pPr>
            <a:r>
              <a:rPr lang="en-US" dirty="0" smtClean="0"/>
              <a:t>“…essential immediate changes must to be made to our financial situation..”</a:t>
            </a:r>
          </a:p>
          <a:p>
            <a:pPr lvl="1">
              <a:buFont typeface="Wingdings" panose="05000000000000000000" pitchFamily="2" charset="2"/>
              <a:buChar char="§"/>
            </a:pPr>
            <a:r>
              <a:rPr lang="en-US" dirty="0" smtClean="0"/>
              <a:t>“…Failed experiment with a ‘professional’ property manager terminated…”</a:t>
            </a:r>
          </a:p>
          <a:p>
            <a:pPr lvl="1">
              <a:buFont typeface="Wingdings" panose="05000000000000000000" pitchFamily="2" charset="2"/>
              <a:buChar char="§"/>
            </a:pPr>
            <a:r>
              <a:rPr lang="en-US" dirty="0" smtClean="0"/>
              <a:t>“…we have no reserves to deal with common fence issues…”</a:t>
            </a:r>
          </a:p>
          <a:p>
            <a:pPr lvl="1">
              <a:buFont typeface="Wingdings" panose="05000000000000000000" pitchFamily="2" charset="2"/>
              <a:buChar char="§"/>
            </a:pPr>
            <a:endParaRPr lang="en-US" dirty="0" smtClean="0"/>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10242" name="Picture 2" descr="C:\Users\Shelley\AppData\Local\Microsoft\Windows\Temporary Internet Files\Content.IE5\DEH8OPDY\MC90019633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5230632"/>
            <a:ext cx="1511739" cy="148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7747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1981200" y="1600202"/>
            <a:ext cx="8229600" cy="4114799"/>
          </a:xfrm>
        </p:spPr>
        <p:txBody>
          <a:bodyPr>
            <a:normAutofit/>
          </a:bodyPr>
          <a:lstStyle/>
          <a:p>
            <a:pPr marL="0" indent="0">
              <a:buNone/>
            </a:pPr>
            <a:endParaRPr lang="en-US" dirty="0"/>
          </a:p>
          <a:p>
            <a:pPr>
              <a:buFont typeface="Wingdings" panose="05000000000000000000" pitchFamily="2" charset="2"/>
              <a:buChar char="Ø"/>
            </a:pPr>
            <a:r>
              <a:rPr lang="en-US" dirty="0" smtClean="0"/>
              <a:t>In September, 2010, the  written record indicates that the Board found, implemented, and reported to homeowners their solution to the fence problem that they identified in 2009</a:t>
            </a:r>
          </a:p>
          <a:p>
            <a:pPr lvl="1">
              <a:buFont typeface="Wingdings" panose="05000000000000000000" pitchFamily="2" charset="2"/>
              <a:buChar char="§"/>
            </a:pPr>
            <a:endParaRPr lang="en-US" dirty="0" smtClean="0"/>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12290" name="Picture 2" descr="C:\Users\Shelley\AppData\Local\Microsoft\Windows\Temporary Internet Files\Content.IE5\00LB0DZ1\MC90036767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419600"/>
            <a:ext cx="22098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72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smtClean="0"/>
              <a:t>Agenda</a:t>
            </a:r>
            <a:endParaRPr lang="en-US" sz="5400" dirty="0"/>
          </a:p>
        </p:txBody>
      </p:sp>
      <p:sp>
        <p:nvSpPr>
          <p:cNvPr id="5" name="Content Placeholder 4"/>
          <p:cNvSpPr>
            <a:spLocks noGrp="1"/>
          </p:cNvSpPr>
          <p:nvPr>
            <p:ph idx="1"/>
          </p:nvPr>
        </p:nvSpPr>
        <p:spPr/>
        <p:txBody>
          <a:bodyPr/>
          <a:lstStyle/>
          <a:p>
            <a:r>
              <a:rPr lang="en-US" dirty="0" smtClean="0"/>
              <a:t>The Fence’s current condition</a:t>
            </a:r>
          </a:p>
          <a:p>
            <a:r>
              <a:rPr lang="en-US" dirty="0" smtClean="0"/>
              <a:t>The Falls Fence History</a:t>
            </a:r>
          </a:p>
          <a:p>
            <a:r>
              <a:rPr lang="en-US" dirty="0" smtClean="0"/>
              <a:t>Research &amp; Advisory Team Charter</a:t>
            </a:r>
          </a:p>
          <a:p>
            <a:r>
              <a:rPr lang="en-US" dirty="0" smtClean="0"/>
              <a:t>Research &amp; Advisory Process</a:t>
            </a:r>
          </a:p>
          <a:p>
            <a:r>
              <a:rPr lang="en-US" dirty="0" smtClean="0"/>
              <a:t>Proposal Review (Pros and Cons)</a:t>
            </a:r>
          </a:p>
          <a:p>
            <a:r>
              <a:rPr lang="en-US" dirty="0" smtClean="0"/>
              <a:t>Proposal Legal Review</a:t>
            </a:r>
          </a:p>
          <a:p>
            <a:r>
              <a:rPr lang="en-US" dirty="0" smtClean="0"/>
              <a:t>Q&amp;A</a:t>
            </a:r>
          </a:p>
          <a:p>
            <a:endParaRPr lang="en-US" dirty="0"/>
          </a:p>
        </p:txBody>
      </p:sp>
    </p:spTree>
    <p:extLst>
      <p:ext uri="{BB962C8B-B14F-4D97-AF65-F5344CB8AC3E}">
        <p14:creationId xmlns:p14="http://schemas.microsoft.com/office/powerpoint/2010/main" val="2343681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533400" y="1600202"/>
            <a:ext cx="11277600" cy="5029199"/>
          </a:xfrm>
        </p:spPr>
        <p:txBody>
          <a:bodyPr>
            <a:normAutofit/>
          </a:bodyPr>
          <a:lstStyle/>
          <a:p>
            <a:pPr>
              <a:buFont typeface="Wingdings" panose="05000000000000000000" pitchFamily="2" charset="2"/>
              <a:buChar char="Ø"/>
            </a:pPr>
            <a:r>
              <a:rPr lang="en-US" sz="4100" dirty="0"/>
              <a:t>Solution</a:t>
            </a:r>
          </a:p>
          <a:p>
            <a:pPr lvl="2">
              <a:buFont typeface="Wingdings" panose="05000000000000000000" pitchFamily="2" charset="2"/>
              <a:buChar char="§"/>
            </a:pPr>
            <a:r>
              <a:rPr lang="en-US" sz="2800" dirty="0"/>
              <a:t>September 12, 2010 letter from SCHOA Board of Directors to homeowners: “The fences will be replaced with a new, attractive, and stronger design.  As a result of raising the annual maintenance assessment (homeowners dues) earlier this year in anticipation of this project, we have collected half the money required to do so and expect the monies received from 2011 homeowners dues to satisfy any remaining requirements…</a:t>
            </a:r>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44070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3" name="Content Placeholder 2"/>
          <p:cNvSpPr>
            <a:spLocks noGrp="1"/>
          </p:cNvSpPr>
          <p:nvPr>
            <p:ph idx="1"/>
          </p:nvPr>
        </p:nvSpPr>
        <p:spPr>
          <a:xfrm>
            <a:off x="1981200" y="1600202"/>
            <a:ext cx="8229600" cy="4114799"/>
          </a:xfrm>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In a letter to homeowners from August of 2011, the Board refers to a poll of homeowners undertaken by the Board in 2010</a:t>
            </a:r>
          </a:p>
          <a:p>
            <a:pPr lvl="1">
              <a:buFont typeface="Wingdings" panose="05000000000000000000" pitchFamily="2" charset="2"/>
              <a:buChar char="§"/>
            </a:pPr>
            <a:endParaRPr lang="en-US" dirty="0" smtClean="0"/>
          </a:p>
          <a:p>
            <a:pPr marL="0" indent="0">
              <a:buNone/>
            </a:pPr>
            <a:endParaRPr lang="en-US" dirty="0" smtClean="0"/>
          </a:p>
          <a:p>
            <a:pPr lvl="2">
              <a:buFont typeface="Wingdings" panose="05000000000000000000" pitchFamily="2" charset="2"/>
              <a:buChar char="§"/>
            </a:pPr>
            <a:endParaRPr lang="en-US" dirty="0" smtClean="0"/>
          </a:p>
          <a:p>
            <a:pPr marL="914400" lvl="2" indent="0">
              <a:buNone/>
            </a:pPr>
            <a:endParaRPr lang="en-US" dirty="0" smtClean="0"/>
          </a:p>
          <a:p>
            <a:pPr marL="457200" lvl="1" indent="0">
              <a:buNone/>
            </a:pPr>
            <a:endParaRPr lang="en-US" dirty="0" smtClean="0"/>
          </a:p>
          <a:p>
            <a:pPr marL="457200" lvl="1" indent="0">
              <a:buNone/>
            </a:pPr>
            <a:endParaRPr lang="en-US" dirty="0" smtClean="0"/>
          </a:p>
          <a:p>
            <a:pPr lvl="1">
              <a:buFont typeface="Wingdings" panose="05000000000000000000" pitchFamily="2" charset="2"/>
              <a:buChar char="§"/>
            </a:pPr>
            <a:endParaRPr lang="en-US" dirty="0" smtClean="0"/>
          </a:p>
          <a:p>
            <a:pPr marL="342900" lvl="1" indent="-342900">
              <a:buFont typeface="Wingdings" panose="05000000000000000000" pitchFamily="2" charset="2"/>
              <a:buChar char="Ø"/>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13314" name="Picture 2" descr="C:\Users\Shelley\AppData\Local\Microsoft\Windows\Temporary Internet Files\Content.IE5\DORVVMO3\MC90031183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19600" y="4343400"/>
            <a:ext cx="18288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2547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A Change In Direction?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4" name="Content Placeholder 3"/>
          <p:cNvSpPr>
            <a:spLocks noGrp="1"/>
          </p:cNvSpPr>
          <p:nvPr>
            <p:ph idx="1"/>
          </p:nvPr>
        </p:nvSpPr>
        <p:spPr>
          <a:xfrm>
            <a:off x="628650" y="1828800"/>
            <a:ext cx="10820400" cy="5410200"/>
          </a:xfrm>
        </p:spPr>
        <p:txBody>
          <a:bodyPr>
            <a:noAutofit/>
          </a:bodyPr>
          <a:lstStyle/>
          <a:p>
            <a:r>
              <a:rPr lang="en-US" sz="2800" dirty="0"/>
              <a:t>“In 2010 owners were asked to vote on whether the Association should undertake and pay for repairs to the fencing bordering the common areas.  The consensus of the owners was that because the fencing benefits both the Association and the owners of the adjacent lots, the Association should cover half the cost, and the rest of the cost would be shared by lot owners bordering the fence.  This idea and the process adopted by the previous board works well as long as each owner pays their 50% share.   </a:t>
            </a:r>
            <a:r>
              <a:rPr lang="en-US" sz="2800" b="1" i="1" u="sng" dirty="0"/>
              <a:t>The problem we face is if any owner fails to pay</a:t>
            </a:r>
            <a:r>
              <a:rPr lang="en-US" sz="2800" b="1" u="sng" dirty="0"/>
              <a:t>…”(</a:t>
            </a:r>
            <a:r>
              <a:rPr lang="en-US" sz="2800" dirty="0"/>
              <a:t>Emphasis added)</a:t>
            </a:r>
          </a:p>
        </p:txBody>
      </p:sp>
    </p:spTree>
    <p:extLst>
      <p:ext uri="{BB962C8B-B14F-4D97-AF65-F5344CB8AC3E}">
        <p14:creationId xmlns:p14="http://schemas.microsoft.com/office/powerpoint/2010/main" val="1067670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Current Situation</a:t>
            </a:r>
            <a:br>
              <a:rPr lang="en-US" sz="4800" dirty="0" smtClean="0"/>
            </a:br>
            <a:r>
              <a:rPr lang="en-US" sz="2800" dirty="0">
                <a:solidFill>
                  <a:srgbClr val="C00000"/>
                </a:solidFill>
              </a:rPr>
              <a:t>Common Area Fence History </a:t>
            </a:r>
            <a:r>
              <a:rPr lang="en-US" sz="3600" dirty="0"/>
              <a:t>2009-Present  </a:t>
            </a:r>
            <a:endParaRPr lang="en-US" sz="4800" dirty="0"/>
          </a:p>
        </p:txBody>
      </p:sp>
      <p:sp>
        <p:nvSpPr>
          <p:cNvPr id="4" name="Content Placeholder 3"/>
          <p:cNvSpPr>
            <a:spLocks noGrp="1"/>
          </p:cNvSpPr>
          <p:nvPr>
            <p:ph idx="1"/>
          </p:nvPr>
        </p:nvSpPr>
        <p:spPr/>
        <p:txBody>
          <a:bodyPr>
            <a:normAutofit/>
          </a:bodyPr>
          <a:lstStyle/>
          <a:p>
            <a:pPr marL="0" indent="0">
              <a:buNone/>
            </a:pPr>
            <a:endParaRPr lang="en-US" dirty="0"/>
          </a:p>
          <a:p>
            <a:pPr>
              <a:buFont typeface="Wingdings" panose="05000000000000000000" pitchFamily="2" charset="2"/>
              <a:buChar char="Ø"/>
            </a:pPr>
            <a:r>
              <a:rPr lang="en-US" dirty="0" smtClean="0"/>
              <a:t>The Current Board has created a Fence Research and Advisory Committee charged with several tasks</a:t>
            </a:r>
          </a:p>
          <a:p>
            <a:pPr>
              <a:buFont typeface="Wingdings" panose="05000000000000000000" pitchFamily="2" charset="2"/>
              <a:buChar char="Ø"/>
            </a:pPr>
            <a:endParaRPr lang="en-US" dirty="0" smtClean="0"/>
          </a:p>
        </p:txBody>
      </p:sp>
      <p:pic>
        <p:nvPicPr>
          <p:cNvPr id="14338" name="Picture 2" descr="C:\Users\Shelley\AppData\Local\Microsoft\Windows\Temporary Internet Files\Content.IE5\HGZC9K7B\MC90007086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3962401"/>
            <a:ext cx="2166796" cy="2124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3541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7030A0"/>
                </a:solidFill>
              </a:rPr>
              <a:t>Research &amp; Advisory Team Charter</a:t>
            </a:r>
            <a:endParaRPr lang="en-US" dirty="0"/>
          </a:p>
        </p:txBody>
      </p:sp>
      <p:sp>
        <p:nvSpPr>
          <p:cNvPr id="4" name="Content Placeholder 3"/>
          <p:cNvSpPr>
            <a:spLocks noGrp="1"/>
          </p:cNvSpPr>
          <p:nvPr>
            <p:ph idx="1"/>
          </p:nvPr>
        </p:nvSpPr>
        <p:spPr>
          <a:xfrm>
            <a:off x="342900" y="1447800"/>
            <a:ext cx="11506200" cy="5410200"/>
          </a:xfrm>
        </p:spPr>
        <p:txBody>
          <a:bodyPr>
            <a:normAutofit/>
          </a:bodyPr>
          <a:lstStyle/>
          <a:p>
            <a:pPr>
              <a:buFont typeface="Wingdings" panose="05000000000000000000" pitchFamily="2" charset="2"/>
              <a:buChar char="§"/>
            </a:pPr>
            <a:r>
              <a:rPr lang="en-US" sz="2400" dirty="0" smtClean="0"/>
              <a:t>Gather accurate facts regarding fence location</a:t>
            </a:r>
          </a:p>
          <a:p>
            <a:pPr>
              <a:buFont typeface="Wingdings" panose="05000000000000000000" pitchFamily="2" charset="2"/>
              <a:buChar char="§"/>
            </a:pPr>
            <a:r>
              <a:rPr lang="en-US" sz="2400" dirty="0" smtClean="0"/>
              <a:t>Compile accurate history of fence maintenance and repair</a:t>
            </a:r>
          </a:p>
          <a:p>
            <a:pPr>
              <a:buFont typeface="Wingdings" panose="05000000000000000000" pitchFamily="2" charset="2"/>
              <a:buChar char="§"/>
            </a:pPr>
            <a:r>
              <a:rPr lang="en-US" sz="2400" dirty="0" smtClean="0"/>
              <a:t>Review legal advice given in the past regarding maintenance and repair of fences and whether HOA funds may be legally used for such purposes</a:t>
            </a:r>
          </a:p>
          <a:p>
            <a:pPr>
              <a:buFont typeface="Wingdings" panose="05000000000000000000" pitchFamily="2" charset="2"/>
              <a:buChar char="§"/>
            </a:pPr>
            <a:r>
              <a:rPr lang="en-US" sz="2400" dirty="0" smtClean="0"/>
              <a:t>Evaluate the law and the HOA’s governing documents in considering options regarding the fences</a:t>
            </a:r>
          </a:p>
          <a:p>
            <a:pPr>
              <a:buFont typeface="Wingdings" panose="05000000000000000000" pitchFamily="2" charset="2"/>
              <a:buChar char="§"/>
            </a:pPr>
            <a:r>
              <a:rPr lang="en-US" sz="2400" dirty="0" smtClean="0"/>
              <a:t>Consider all options regarding fence replacement</a:t>
            </a:r>
          </a:p>
          <a:p>
            <a:pPr>
              <a:buFont typeface="Wingdings" panose="05000000000000000000" pitchFamily="2" charset="2"/>
              <a:buChar char="§"/>
            </a:pPr>
            <a:r>
              <a:rPr lang="en-US" sz="2400" dirty="0" smtClean="0"/>
              <a:t>Identify several options which the Team believes are both legal and viable</a:t>
            </a:r>
          </a:p>
          <a:p>
            <a:pPr>
              <a:buFont typeface="Wingdings" panose="05000000000000000000" pitchFamily="2" charset="2"/>
              <a:buChar char="§"/>
            </a:pPr>
            <a:r>
              <a:rPr lang="en-US" sz="2400" dirty="0" smtClean="0"/>
              <a:t>Obtain the concurrence of independent legal counsel as to the legality of such options</a:t>
            </a:r>
          </a:p>
          <a:p>
            <a:pPr>
              <a:buFont typeface="Wingdings" panose="05000000000000000000" pitchFamily="2" charset="2"/>
              <a:buChar char="§"/>
            </a:pPr>
            <a:r>
              <a:rPr lang="en-US" sz="2400" dirty="0" smtClean="0"/>
              <a:t>Recommend several fence options to the board which are both legal and viable</a:t>
            </a:r>
          </a:p>
          <a:p>
            <a:pPr>
              <a:buFont typeface="Wingdings" panose="05000000000000000000" pitchFamily="2" charset="2"/>
              <a:buChar char="§"/>
            </a:pPr>
            <a:r>
              <a:rPr lang="en-US" sz="2400" dirty="0" smtClean="0"/>
              <a:t>Educate the members of the association as to the Team’s recommendations</a:t>
            </a:r>
          </a:p>
        </p:txBody>
      </p:sp>
    </p:spTree>
    <p:extLst>
      <p:ext uri="{BB962C8B-B14F-4D97-AF65-F5344CB8AC3E}">
        <p14:creationId xmlns:p14="http://schemas.microsoft.com/office/powerpoint/2010/main" val="1573020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680"/>
            <a:ext cx="8229600" cy="883920"/>
          </a:xfrm>
        </p:spPr>
        <p:txBody>
          <a:bodyPr>
            <a:normAutofit/>
          </a:bodyPr>
          <a:lstStyle/>
          <a:p>
            <a:r>
              <a:rPr lang="en-US" sz="4200" dirty="0">
                <a:solidFill>
                  <a:srgbClr val="7030A0"/>
                </a:solidFill>
              </a:rPr>
              <a:t>Fence Research &amp; Advisory Process</a:t>
            </a:r>
            <a:endParaRPr lang="en-US" sz="4200" dirty="0"/>
          </a:p>
        </p:txBody>
      </p:sp>
      <p:sp>
        <p:nvSpPr>
          <p:cNvPr id="3" name="Content Placeholder 2"/>
          <p:cNvSpPr>
            <a:spLocks noGrp="1"/>
          </p:cNvSpPr>
          <p:nvPr>
            <p:ph idx="1"/>
          </p:nvPr>
        </p:nvSpPr>
        <p:spPr>
          <a:xfrm>
            <a:off x="457200" y="990600"/>
            <a:ext cx="11430000" cy="5791200"/>
          </a:xfrm>
        </p:spPr>
        <p:txBody>
          <a:bodyPr>
            <a:noAutofit/>
          </a:bodyPr>
          <a:lstStyle/>
          <a:p>
            <a:pPr marL="0" indent="0">
              <a:buNone/>
            </a:pPr>
            <a:r>
              <a:rPr lang="en-US" sz="2800" b="1" dirty="0"/>
              <a:t>Process for determining the </a:t>
            </a:r>
            <a:r>
              <a:rPr lang="en-US" sz="2800" b="1" dirty="0" smtClean="0"/>
              <a:t>proposals</a:t>
            </a:r>
            <a:endParaRPr lang="en-US" sz="900" b="1" dirty="0"/>
          </a:p>
          <a:p>
            <a:pPr marL="0" indent="0">
              <a:buNone/>
            </a:pPr>
            <a:r>
              <a:rPr lang="en-US" sz="2800" b="1" dirty="0"/>
              <a:t>Step 1:</a:t>
            </a:r>
            <a:r>
              <a:rPr lang="en-US" sz="2400" dirty="0"/>
              <a:t>  </a:t>
            </a:r>
            <a:r>
              <a:rPr lang="en-US" sz="2400" dirty="0" smtClean="0"/>
              <a:t>Establish </a:t>
            </a:r>
            <a:r>
              <a:rPr lang="en-US" sz="2400" dirty="0"/>
              <a:t>Committee ground rules for interaction and aligning with the </a:t>
            </a:r>
            <a:r>
              <a:rPr lang="en-US" sz="2400" dirty="0" smtClean="0"/>
              <a:t>charge</a:t>
            </a:r>
            <a:endParaRPr lang="en-US" sz="900" dirty="0"/>
          </a:p>
          <a:p>
            <a:pPr marL="0" indent="0">
              <a:buNone/>
            </a:pPr>
            <a:r>
              <a:rPr lang="en-US" sz="2800" b="1" dirty="0"/>
              <a:t>Step 2:</a:t>
            </a:r>
            <a:r>
              <a:rPr lang="en-US" sz="2400" dirty="0"/>
              <a:t>  </a:t>
            </a:r>
            <a:r>
              <a:rPr lang="en-US" sz="2400" dirty="0" smtClean="0"/>
              <a:t>Review </a:t>
            </a:r>
            <a:r>
              <a:rPr lang="en-US" sz="2400" dirty="0"/>
              <a:t>Fence history documentation </a:t>
            </a:r>
            <a:r>
              <a:rPr lang="en-US" sz="1800" i="1" dirty="0"/>
              <a:t>(newsletters, meeting minutes, legal docs, etc</a:t>
            </a:r>
            <a:r>
              <a:rPr lang="en-US" sz="1800" i="1" dirty="0" smtClean="0"/>
              <a:t>.)</a:t>
            </a:r>
            <a:endParaRPr lang="en-US" sz="900" i="1" dirty="0"/>
          </a:p>
          <a:p>
            <a:pPr marL="0" indent="0">
              <a:buNone/>
            </a:pPr>
            <a:r>
              <a:rPr lang="en-US" sz="2800" b="1" dirty="0"/>
              <a:t>Step 3:</a:t>
            </a:r>
            <a:r>
              <a:rPr lang="en-US" sz="2400" dirty="0"/>
              <a:t>  </a:t>
            </a:r>
            <a:r>
              <a:rPr lang="en-US" sz="2400" dirty="0" smtClean="0"/>
              <a:t>Review </a:t>
            </a:r>
            <a:r>
              <a:rPr lang="en-US" sz="2400" dirty="0"/>
              <a:t>of Fence Survey results to determine any intent regarding fence </a:t>
            </a:r>
            <a:r>
              <a:rPr lang="en-US" sz="2400" dirty="0" smtClean="0"/>
              <a:t>lines</a:t>
            </a:r>
            <a:endParaRPr lang="en-US" sz="900" dirty="0"/>
          </a:p>
          <a:p>
            <a:pPr marL="0" indent="0">
              <a:buNone/>
            </a:pPr>
            <a:r>
              <a:rPr lang="en-US" sz="2800" b="1" dirty="0"/>
              <a:t>Step 4:</a:t>
            </a:r>
            <a:r>
              <a:rPr lang="en-US" sz="2800" dirty="0"/>
              <a:t> </a:t>
            </a:r>
            <a:r>
              <a:rPr lang="en-US" sz="2400" dirty="0"/>
              <a:t> </a:t>
            </a:r>
            <a:r>
              <a:rPr lang="en-US" sz="2400" dirty="0" smtClean="0"/>
              <a:t>Brainstorming </a:t>
            </a:r>
            <a:r>
              <a:rPr lang="en-US" sz="2400" dirty="0"/>
              <a:t>of ideas that were viable, legal and financially </a:t>
            </a:r>
            <a:r>
              <a:rPr lang="en-US" sz="2400" dirty="0" smtClean="0"/>
              <a:t>possible</a:t>
            </a:r>
            <a:endParaRPr lang="en-US" sz="1100" b="1" dirty="0">
              <a:solidFill>
                <a:srgbClr val="C00000"/>
              </a:solidFill>
            </a:endParaRPr>
          </a:p>
          <a:p>
            <a:pPr marL="0" indent="0">
              <a:buNone/>
            </a:pPr>
            <a:endParaRPr lang="en-US" sz="2400" b="1" dirty="0" smtClean="0">
              <a:solidFill>
                <a:srgbClr val="C00000"/>
              </a:solidFill>
            </a:endParaRPr>
          </a:p>
          <a:p>
            <a:pPr marL="0" indent="0">
              <a:buNone/>
            </a:pPr>
            <a:r>
              <a:rPr lang="en-US" sz="2800" b="1" dirty="0" smtClean="0">
                <a:solidFill>
                  <a:srgbClr val="C00000"/>
                </a:solidFill>
              </a:rPr>
              <a:t>Notes</a:t>
            </a:r>
            <a:r>
              <a:rPr lang="en-US" sz="2800" b="1" dirty="0">
                <a:solidFill>
                  <a:srgbClr val="C00000"/>
                </a:solidFill>
              </a:rPr>
              <a:t>:  </a:t>
            </a:r>
          </a:p>
          <a:p>
            <a:r>
              <a:rPr lang="en-US" sz="2400" dirty="0"/>
              <a:t>Finding an option that would meet everyone's needs may not be possible.</a:t>
            </a:r>
          </a:p>
          <a:p>
            <a:r>
              <a:rPr lang="en-US" sz="2400" dirty="0"/>
              <a:t>No single document could be used to 100% prove a particular position.</a:t>
            </a:r>
          </a:p>
          <a:p>
            <a:r>
              <a:rPr lang="en-US" sz="2400" dirty="0"/>
              <a:t>Solving the issue one way now does not mean that is how it has to be done in the future  </a:t>
            </a:r>
            <a:r>
              <a:rPr lang="en-US" sz="2400" dirty="0" smtClean="0"/>
              <a:t>                      </a:t>
            </a:r>
            <a:r>
              <a:rPr lang="en-US" sz="2400" i="1" dirty="0" smtClean="0"/>
              <a:t>(</a:t>
            </a:r>
            <a:r>
              <a:rPr lang="en-US" sz="2400" i="1" dirty="0"/>
              <a:t>may require CCR changes to resolve future issue)</a:t>
            </a:r>
          </a:p>
        </p:txBody>
      </p:sp>
    </p:spTree>
    <p:extLst>
      <p:ext uri="{BB962C8B-B14F-4D97-AF65-F5344CB8AC3E}">
        <p14:creationId xmlns:p14="http://schemas.microsoft.com/office/powerpoint/2010/main" val="20365688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US" dirty="0"/>
              <a:t>Fence Land Survey (Overview)</a:t>
            </a:r>
          </a:p>
        </p:txBody>
      </p:sp>
      <p:sp>
        <p:nvSpPr>
          <p:cNvPr id="3" name="Content Placeholder 2"/>
          <p:cNvSpPr>
            <a:spLocks noGrp="1"/>
          </p:cNvSpPr>
          <p:nvPr>
            <p:ph idx="1"/>
          </p:nvPr>
        </p:nvSpPr>
        <p:spPr>
          <a:xfrm>
            <a:off x="228600" y="5105400"/>
            <a:ext cx="11582400" cy="1410636"/>
          </a:xfrm>
        </p:spPr>
        <p:txBody>
          <a:bodyPr>
            <a:noAutofit/>
          </a:bodyPr>
          <a:lstStyle/>
          <a:p>
            <a:pPr marL="0" indent="0">
              <a:buNone/>
            </a:pPr>
            <a:r>
              <a:rPr lang="en-US" sz="2400" b="1" dirty="0">
                <a:solidFill>
                  <a:srgbClr val="C00000"/>
                </a:solidFill>
              </a:rPr>
              <a:t>Notes:  </a:t>
            </a:r>
          </a:p>
          <a:p>
            <a:pPr marL="285750" indent="-285750"/>
            <a:r>
              <a:rPr lang="en-US" sz="2000" dirty="0"/>
              <a:t>In most cases the fence appears to follow property lines where grade/landscape allowed </a:t>
            </a:r>
            <a:r>
              <a:rPr lang="en-US" sz="1600" i="1" dirty="0"/>
              <a:t>(see figure 1)</a:t>
            </a:r>
          </a:p>
          <a:p>
            <a:pPr marL="285750" indent="-285750"/>
            <a:r>
              <a:rPr lang="en-US" sz="2000" dirty="0"/>
              <a:t>No consistent placement found to be on or off home owner or HOA property </a:t>
            </a:r>
            <a:r>
              <a:rPr lang="en-US" sz="1600" i="1" dirty="0"/>
              <a:t>(varies through out survey)</a:t>
            </a:r>
          </a:p>
          <a:p>
            <a:pPr marL="285750" indent="-285750"/>
            <a:r>
              <a:rPr lang="en-US" sz="2000" dirty="0"/>
              <a:t>There are several sections where landscape or grade seems to dictate fence placement </a:t>
            </a:r>
            <a:r>
              <a:rPr lang="en-US" sz="1600" i="1" dirty="0"/>
              <a:t>(see figures 2 &amp; 3)</a:t>
            </a:r>
            <a:endParaRPr lang="en-US" sz="1800" i="1" dirty="0"/>
          </a:p>
        </p:txBody>
      </p:sp>
      <p:grpSp>
        <p:nvGrpSpPr>
          <p:cNvPr id="15" name="Group 14"/>
          <p:cNvGrpSpPr/>
          <p:nvPr/>
        </p:nvGrpSpPr>
        <p:grpSpPr>
          <a:xfrm>
            <a:off x="457200" y="990600"/>
            <a:ext cx="11353800" cy="4083383"/>
            <a:chOff x="1676400" y="1211581"/>
            <a:chExt cx="8839201" cy="3970020"/>
          </a:xfrm>
        </p:grpSpPr>
        <p:pic>
          <p:nvPicPr>
            <p:cNvPr id="4" name="Content Placeholder 5"/>
            <p:cNvPicPr>
              <a:picLocks noChangeAspect="1"/>
            </p:cNvPicPr>
            <p:nvPr/>
          </p:nvPicPr>
          <p:blipFill rotWithShape="1">
            <a:blip r:embed="rId2"/>
            <a:srcRect l="7945" r="15304"/>
            <a:stretch/>
          </p:blipFill>
          <p:spPr>
            <a:xfrm>
              <a:off x="7592524" y="1241352"/>
              <a:ext cx="2923077" cy="3940249"/>
            </a:xfrm>
            <a:prstGeom prst="roundRect">
              <a:avLst>
                <a:gd name="adj" fmla="val 4167"/>
              </a:avLst>
            </a:prstGeom>
            <a:solidFill>
              <a:srgbClr val="FFFFFF"/>
            </a:solidFill>
            <a:ln w="76200" cap="sq">
              <a:solidFill>
                <a:srgbClr val="292929"/>
              </a:solidFill>
              <a:miter lim="800000"/>
            </a:ln>
            <a:effectLst/>
            <a:scene3d>
              <a:camera prst="orthographicFront"/>
              <a:lightRig rig="threePt" dir="t">
                <a:rot lat="0" lon="0" rev="2700000"/>
              </a:lightRig>
            </a:scene3d>
            <a:sp3d>
              <a:bevelT h="38100"/>
              <a:contourClr>
                <a:srgbClr val="C0C0C0"/>
              </a:contourClr>
            </a:sp3d>
          </p:spPr>
        </p:pic>
        <p:pic>
          <p:nvPicPr>
            <p:cNvPr id="5" name="Picture 4"/>
            <p:cNvPicPr>
              <a:picLocks noChangeAspect="1"/>
            </p:cNvPicPr>
            <p:nvPr/>
          </p:nvPicPr>
          <p:blipFill rotWithShape="1">
            <a:blip r:embed="rId3"/>
            <a:srcRect l="6254" r="24129"/>
            <a:stretch/>
          </p:blipFill>
          <p:spPr>
            <a:xfrm>
              <a:off x="1676400" y="1211581"/>
              <a:ext cx="2590698" cy="3959183"/>
            </a:xfrm>
            <a:prstGeom prst="roundRect">
              <a:avLst>
                <a:gd name="adj" fmla="val 4167"/>
              </a:avLst>
            </a:prstGeom>
            <a:solidFill>
              <a:srgbClr val="FFFFFF"/>
            </a:solidFill>
            <a:ln w="76200" cap="sq">
              <a:solidFill>
                <a:srgbClr val="292929"/>
              </a:solidFill>
              <a:miter lim="800000"/>
            </a:ln>
            <a:effectLst/>
            <a:scene3d>
              <a:camera prst="orthographicFront"/>
              <a:lightRig rig="threePt" dir="t">
                <a:rot lat="0" lon="0" rev="2700000"/>
              </a:lightRig>
            </a:scene3d>
            <a:sp3d>
              <a:bevelT h="38100"/>
              <a:contourClr>
                <a:srgbClr val="C0C0C0"/>
              </a:contourClr>
            </a:sp3d>
          </p:spPr>
        </p:pic>
        <p:pic>
          <p:nvPicPr>
            <p:cNvPr id="6" name="Picture 5"/>
            <p:cNvPicPr>
              <a:picLocks noChangeAspect="1"/>
            </p:cNvPicPr>
            <p:nvPr/>
          </p:nvPicPr>
          <p:blipFill rotWithShape="1">
            <a:blip r:embed="rId4"/>
            <a:srcRect l="17503" r="12917"/>
            <a:stretch/>
          </p:blipFill>
          <p:spPr>
            <a:xfrm>
              <a:off x="4491868" y="1241351"/>
              <a:ext cx="2875887" cy="3929412"/>
            </a:xfrm>
            <a:prstGeom prst="roundRect">
              <a:avLst>
                <a:gd name="adj" fmla="val 4167"/>
              </a:avLst>
            </a:prstGeom>
            <a:solidFill>
              <a:srgbClr val="FFFFFF"/>
            </a:solidFill>
            <a:ln w="76200" cap="sq">
              <a:solidFill>
                <a:srgbClr val="292929"/>
              </a:solidFill>
              <a:miter lim="800000"/>
            </a:ln>
            <a:effectLst/>
            <a:scene3d>
              <a:camera prst="orthographicFront"/>
              <a:lightRig rig="threePt" dir="t">
                <a:rot lat="0" lon="0" rev="2700000"/>
              </a:lightRig>
            </a:scene3d>
            <a:sp3d>
              <a:bevelT h="38100"/>
              <a:contourClr>
                <a:srgbClr val="C0C0C0"/>
              </a:contourClr>
            </a:sp3d>
          </p:spPr>
        </p:pic>
        <p:sp>
          <p:nvSpPr>
            <p:cNvPr id="7" name="Line Callout 2 6"/>
            <p:cNvSpPr/>
            <p:nvPr/>
          </p:nvSpPr>
          <p:spPr>
            <a:xfrm>
              <a:off x="6465222" y="1857965"/>
              <a:ext cx="734789" cy="494380"/>
            </a:xfrm>
            <a:prstGeom prst="borderCallout2">
              <a:avLst>
                <a:gd name="adj1" fmla="val 18750"/>
                <a:gd name="adj2" fmla="val -8333"/>
                <a:gd name="adj3" fmla="val 18750"/>
                <a:gd name="adj4" fmla="val -16667"/>
                <a:gd name="adj5" fmla="val 114224"/>
                <a:gd name="adj6" fmla="val -3532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t>Avg. of 4.6’</a:t>
              </a:r>
            </a:p>
          </p:txBody>
        </p:sp>
        <p:sp>
          <p:nvSpPr>
            <p:cNvPr id="8" name="Line Callout 2 7"/>
            <p:cNvSpPr/>
            <p:nvPr/>
          </p:nvSpPr>
          <p:spPr>
            <a:xfrm>
              <a:off x="3435712" y="2573964"/>
              <a:ext cx="734789" cy="494380"/>
            </a:xfrm>
            <a:prstGeom prst="borderCallout2">
              <a:avLst>
                <a:gd name="adj1" fmla="val 117026"/>
                <a:gd name="adj2" fmla="val -90807"/>
                <a:gd name="adj3" fmla="val 18750"/>
                <a:gd name="adj4" fmla="val -16667"/>
                <a:gd name="adj5" fmla="val 114224"/>
                <a:gd name="adj6" fmla="val -22956"/>
              </a:avLst>
            </a:prstGeom>
            <a:ln>
              <a:headEnd type="arrow"/>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t>Avg. of &lt; 1’</a:t>
              </a:r>
            </a:p>
          </p:txBody>
        </p:sp>
        <p:sp>
          <p:nvSpPr>
            <p:cNvPr id="9" name="Line Callout 2 8"/>
            <p:cNvSpPr/>
            <p:nvPr/>
          </p:nvSpPr>
          <p:spPr>
            <a:xfrm>
              <a:off x="4685064" y="3395742"/>
              <a:ext cx="734789" cy="494380"/>
            </a:xfrm>
            <a:prstGeom prst="borderCallout2">
              <a:avLst>
                <a:gd name="adj1" fmla="val -329526"/>
                <a:gd name="adj2" fmla="val 90637"/>
                <a:gd name="adj3" fmla="val 29095"/>
                <a:gd name="adj4" fmla="val 109106"/>
                <a:gd name="adj5" fmla="val 315948"/>
                <a:gd name="adj6" fmla="val 122404"/>
              </a:avLst>
            </a:prstGeom>
            <a:ln>
              <a:headEnd type="arrow"/>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t>Avg. of 0.9’</a:t>
              </a:r>
            </a:p>
          </p:txBody>
        </p:sp>
        <p:sp>
          <p:nvSpPr>
            <p:cNvPr id="10" name="Line Callout 2 9"/>
            <p:cNvSpPr/>
            <p:nvPr/>
          </p:nvSpPr>
          <p:spPr>
            <a:xfrm>
              <a:off x="9594302" y="3642932"/>
              <a:ext cx="734789" cy="494380"/>
            </a:xfrm>
            <a:prstGeom prst="borderCallout2">
              <a:avLst>
                <a:gd name="adj1" fmla="val -253664"/>
                <a:gd name="adj2" fmla="val -91838"/>
                <a:gd name="adj3" fmla="val -22629"/>
                <a:gd name="adj4" fmla="val 50343"/>
                <a:gd name="adj5" fmla="val -196121"/>
                <a:gd name="adj6" fmla="val 39931"/>
              </a:avLst>
            </a:prstGeom>
            <a:ln>
              <a:headEnd type="arrow"/>
              <a:tailEnd type="arrow"/>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t>Avg. of 16’</a:t>
              </a:r>
            </a:p>
          </p:txBody>
        </p:sp>
        <p:sp>
          <p:nvSpPr>
            <p:cNvPr id="11" name="TextBox 10"/>
            <p:cNvSpPr txBox="1"/>
            <p:nvPr/>
          </p:nvSpPr>
          <p:spPr>
            <a:xfrm>
              <a:off x="1737841" y="1324945"/>
              <a:ext cx="771365" cy="307777"/>
            </a:xfrm>
            <a:prstGeom prst="rect">
              <a:avLst/>
            </a:prstGeom>
            <a:noFill/>
          </p:spPr>
          <p:txBody>
            <a:bodyPr wrap="none" rtlCol="0">
              <a:spAutoFit/>
            </a:bodyPr>
            <a:lstStyle/>
            <a:p>
              <a:r>
                <a:rPr lang="en-US" sz="1400" i="1" dirty="0">
                  <a:solidFill>
                    <a:schemeClr val="tx1">
                      <a:lumMod val="65000"/>
                      <a:lumOff val="35000"/>
                    </a:schemeClr>
                  </a:solidFill>
                </a:rPr>
                <a:t>Figure 1</a:t>
              </a:r>
            </a:p>
          </p:txBody>
        </p:sp>
        <p:sp>
          <p:nvSpPr>
            <p:cNvPr id="12" name="TextBox 11"/>
            <p:cNvSpPr txBox="1"/>
            <p:nvPr/>
          </p:nvSpPr>
          <p:spPr>
            <a:xfrm>
              <a:off x="4613728" y="1291452"/>
              <a:ext cx="771365" cy="307777"/>
            </a:xfrm>
            <a:prstGeom prst="rect">
              <a:avLst/>
            </a:prstGeom>
            <a:noFill/>
          </p:spPr>
          <p:txBody>
            <a:bodyPr wrap="none" rtlCol="0">
              <a:spAutoFit/>
            </a:bodyPr>
            <a:lstStyle/>
            <a:p>
              <a:r>
                <a:rPr lang="en-US" sz="1400" i="1" dirty="0">
                  <a:solidFill>
                    <a:schemeClr val="tx1">
                      <a:lumMod val="65000"/>
                      <a:lumOff val="35000"/>
                    </a:schemeClr>
                  </a:solidFill>
                </a:rPr>
                <a:t>Figure 2</a:t>
              </a:r>
            </a:p>
          </p:txBody>
        </p:sp>
        <p:sp>
          <p:nvSpPr>
            <p:cNvPr id="13" name="TextBox 12"/>
            <p:cNvSpPr txBox="1"/>
            <p:nvPr/>
          </p:nvSpPr>
          <p:spPr>
            <a:xfrm>
              <a:off x="7744111" y="1291452"/>
              <a:ext cx="771365" cy="307777"/>
            </a:xfrm>
            <a:prstGeom prst="rect">
              <a:avLst/>
            </a:prstGeom>
            <a:noFill/>
          </p:spPr>
          <p:txBody>
            <a:bodyPr wrap="none" rtlCol="0">
              <a:spAutoFit/>
            </a:bodyPr>
            <a:lstStyle/>
            <a:p>
              <a:r>
                <a:rPr lang="en-US" sz="1400" i="1" dirty="0">
                  <a:solidFill>
                    <a:schemeClr val="tx1">
                      <a:lumMod val="65000"/>
                      <a:lumOff val="35000"/>
                    </a:schemeClr>
                  </a:solidFill>
                </a:rPr>
                <a:t>Figure 3</a:t>
              </a:r>
            </a:p>
          </p:txBody>
        </p:sp>
      </p:grpSp>
    </p:spTree>
    <p:extLst>
      <p:ext uri="{BB962C8B-B14F-4D97-AF65-F5344CB8AC3E}">
        <p14:creationId xmlns:p14="http://schemas.microsoft.com/office/powerpoint/2010/main" val="1437711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
            <a:ext cx="8229600" cy="807720"/>
          </a:xfrm>
        </p:spPr>
        <p:txBody>
          <a:bodyPr/>
          <a:lstStyle/>
          <a:p>
            <a:r>
              <a:rPr lang="en-US" dirty="0"/>
              <a:t>Proposal Overview</a:t>
            </a:r>
          </a:p>
        </p:txBody>
      </p:sp>
      <p:sp>
        <p:nvSpPr>
          <p:cNvPr id="3" name="Content Placeholder 2"/>
          <p:cNvSpPr>
            <a:spLocks noGrp="1"/>
          </p:cNvSpPr>
          <p:nvPr>
            <p:ph idx="1"/>
          </p:nvPr>
        </p:nvSpPr>
        <p:spPr>
          <a:xfrm>
            <a:off x="304800" y="990600"/>
            <a:ext cx="11582400" cy="5943600"/>
          </a:xfrm>
        </p:spPr>
        <p:txBody>
          <a:bodyPr>
            <a:normAutofit fontScale="62500" lnSpcReduction="20000"/>
          </a:bodyPr>
          <a:lstStyle/>
          <a:p>
            <a:r>
              <a:rPr lang="en-US" sz="3800" dirty="0"/>
              <a:t>Committee discussed/researched various options </a:t>
            </a:r>
            <a:r>
              <a:rPr lang="en-US" sz="3800" i="1" dirty="0" smtClean="0"/>
              <a:t>(</a:t>
            </a:r>
            <a:r>
              <a:rPr lang="en-US" sz="3800" i="1" dirty="0"/>
              <a:t>HOA Loan, Hedges, CCR changes, etc</a:t>
            </a:r>
            <a:r>
              <a:rPr lang="en-US" sz="3800" i="1" dirty="0" smtClean="0"/>
              <a:t>.)</a:t>
            </a:r>
          </a:p>
          <a:p>
            <a:pPr marL="0" indent="0">
              <a:buNone/>
            </a:pPr>
            <a:endParaRPr lang="en-US" sz="1300" i="1" dirty="0"/>
          </a:p>
          <a:p>
            <a:r>
              <a:rPr lang="en-US" sz="3800" dirty="0"/>
              <a:t>Many of the discussed options had too many risks, unknowns, legal issues and/or CCR changes involved.</a:t>
            </a:r>
          </a:p>
          <a:p>
            <a:pPr marL="0" indent="0">
              <a:buNone/>
            </a:pPr>
            <a:endParaRPr lang="en-US" sz="1300" dirty="0"/>
          </a:p>
          <a:p>
            <a:r>
              <a:rPr lang="en-US" sz="3800" dirty="0"/>
              <a:t>Taking everything into consideration narrowing down the following three choices made the most sense and covered a majority of the different perspectives involved.</a:t>
            </a:r>
          </a:p>
          <a:p>
            <a:pPr marL="0" indent="0">
              <a:spcBef>
                <a:spcPts val="600"/>
              </a:spcBef>
              <a:buNone/>
            </a:pPr>
            <a:endParaRPr lang="en-US" sz="2600" dirty="0"/>
          </a:p>
          <a:p>
            <a:pPr lvl="1">
              <a:buFont typeface="Wingdings" panose="05000000000000000000" pitchFamily="2" charset="2"/>
              <a:buChar char="§"/>
            </a:pPr>
            <a:r>
              <a:rPr lang="en-US" sz="3800" dirty="0"/>
              <a:t>HOA pay for 100% of fence</a:t>
            </a:r>
          </a:p>
          <a:p>
            <a:pPr lvl="1">
              <a:buFont typeface="Wingdings" panose="05000000000000000000" pitchFamily="2" charset="2"/>
              <a:buChar char="§"/>
            </a:pPr>
            <a:r>
              <a:rPr lang="en-US" sz="3800" dirty="0"/>
              <a:t>Cost sharing with Home Owners (50/50 split)</a:t>
            </a:r>
          </a:p>
          <a:p>
            <a:pPr lvl="1">
              <a:buFont typeface="Wingdings" panose="05000000000000000000" pitchFamily="2" charset="2"/>
              <a:buChar char="§"/>
            </a:pPr>
            <a:r>
              <a:rPr lang="en-US" sz="3800" dirty="0"/>
              <a:t>Change CCRs to require homeowners to replace fence</a:t>
            </a:r>
          </a:p>
          <a:p>
            <a:pPr marL="457200" lvl="1" indent="0">
              <a:buNone/>
            </a:pPr>
            <a:endParaRPr lang="en-US" sz="4600" dirty="0"/>
          </a:p>
          <a:p>
            <a:pPr marL="0" indent="0">
              <a:buNone/>
            </a:pPr>
            <a:r>
              <a:rPr lang="en-US" sz="3800" b="1" dirty="0">
                <a:solidFill>
                  <a:srgbClr val="C00000"/>
                </a:solidFill>
              </a:rPr>
              <a:t>Notes:  </a:t>
            </a:r>
          </a:p>
          <a:p>
            <a:r>
              <a:rPr lang="en-US" sz="3800" dirty="0"/>
              <a:t>All options will require HOA funds, have an impact on homeowners and our overall community (property values, appearance, etc.)</a:t>
            </a:r>
          </a:p>
          <a:p>
            <a:r>
              <a:rPr lang="en-US" sz="3800" dirty="0"/>
              <a:t>They require the community to work together through budgeting, HOA support or CCR </a:t>
            </a:r>
            <a:r>
              <a:rPr lang="en-US" sz="3800" dirty="0" smtClean="0"/>
              <a:t>changes</a:t>
            </a:r>
            <a:endParaRPr lang="en-US" sz="3800" dirty="0"/>
          </a:p>
        </p:txBody>
      </p:sp>
    </p:spTree>
    <p:extLst>
      <p:ext uri="{BB962C8B-B14F-4D97-AF65-F5344CB8AC3E}">
        <p14:creationId xmlns:p14="http://schemas.microsoft.com/office/powerpoint/2010/main" val="35545466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8229600" cy="731520"/>
          </a:xfrm>
        </p:spPr>
        <p:txBody>
          <a:bodyPr>
            <a:normAutofit fontScale="90000"/>
          </a:bodyPr>
          <a:lstStyle/>
          <a:p>
            <a:r>
              <a:rPr lang="en-US" dirty="0" smtClean="0">
                <a:solidFill>
                  <a:srgbClr val="7030A0"/>
                </a:solidFill>
              </a:rPr>
              <a:t>Proposal Review (Pro and Cons)</a:t>
            </a:r>
            <a:endParaRPr lang="en-US"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7776268"/>
              </p:ext>
            </p:extLst>
          </p:nvPr>
        </p:nvGraphicFramePr>
        <p:xfrm>
          <a:off x="685800" y="1524000"/>
          <a:ext cx="10972800" cy="3429000"/>
        </p:xfrm>
        <a:graphic>
          <a:graphicData uri="http://schemas.openxmlformats.org/drawingml/2006/table">
            <a:tbl>
              <a:tblPr firstRow="1">
                <a:tableStyleId>{6E25E649-3F16-4E02-A733-19D2CDBF48F0}</a:tableStyleId>
              </a:tblPr>
              <a:tblGrid>
                <a:gridCol w="5580994"/>
                <a:gridCol w="5391806"/>
              </a:tblGrid>
              <a:tr h="762000">
                <a:tc gridSpan="2">
                  <a:txBody>
                    <a:bodyPr/>
                    <a:lstStyle/>
                    <a:p>
                      <a:r>
                        <a:rPr lang="en-US" sz="2400" dirty="0" smtClean="0"/>
                        <a:t>Option</a:t>
                      </a:r>
                      <a:r>
                        <a:rPr lang="en-US" sz="2400" baseline="0" dirty="0" smtClean="0"/>
                        <a:t> #1:  </a:t>
                      </a:r>
                      <a:r>
                        <a:rPr lang="en-US" sz="2400" b="0" baseline="0" dirty="0" smtClean="0"/>
                        <a:t>HOA Pays 100% for Fence</a:t>
                      </a:r>
                      <a:endParaRPr lang="en-US" sz="2400" b="0" dirty="0"/>
                    </a:p>
                  </a:txBody>
                  <a:tcPr anchor="ctr"/>
                </a:tc>
                <a:tc hMerge="1">
                  <a:txBody>
                    <a:bodyPr/>
                    <a:lstStyle/>
                    <a:p>
                      <a:endParaRPr lang="en-US" dirty="0"/>
                    </a:p>
                  </a:txBody>
                  <a:tcPr/>
                </a:tc>
              </a:tr>
              <a:tr h="248920">
                <a:tc>
                  <a:txBody>
                    <a:bodyPr/>
                    <a:lstStyle/>
                    <a:p>
                      <a:r>
                        <a:rPr lang="en-US" sz="2000" b="1" dirty="0" smtClean="0"/>
                        <a:t>Pros</a:t>
                      </a:r>
                      <a:endParaRPr lang="en-US" sz="2000" b="1" dirty="0"/>
                    </a:p>
                  </a:txBody>
                  <a:tcPr/>
                </a:tc>
                <a:tc>
                  <a:txBody>
                    <a:bodyPr/>
                    <a:lstStyle/>
                    <a:p>
                      <a:r>
                        <a:rPr lang="en-US" sz="2000" b="1" dirty="0" smtClean="0"/>
                        <a:t>Cons</a:t>
                      </a:r>
                      <a:endParaRPr lang="en-US" sz="2000" b="1" dirty="0"/>
                    </a:p>
                  </a:txBody>
                  <a:tcPr/>
                </a:tc>
              </a:tr>
              <a:tr h="314960">
                <a:tc>
                  <a:txBody>
                    <a:bodyPr/>
                    <a:lstStyle/>
                    <a:p>
                      <a:r>
                        <a:rPr lang="en-US" sz="1800" kern="1200" dirty="0" smtClean="0">
                          <a:effectLst/>
                        </a:rPr>
                        <a:t>◦ Uniform design and concurrent maintenance</a:t>
                      </a:r>
                      <a:endParaRPr lang="en-US" sz="1800" dirty="0"/>
                    </a:p>
                  </a:txBody>
                  <a:tcPr/>
                </a:tc>
                <a:tc>
                  <a:txBody>
                    <a:bodyPr/>
                    <a:lstStyle/>
                    <a:p>
                      <a:r>
                        <a:rPr lang="en-US" sz="1800" kern="1200" dirty="0" smtClean="0">
                          <a:effectLst/>
                        </a:rPr>
                        <a:t>◦ Initial Expense/Becomes HOA budget item</a:t>
                      </a:r>
                      <a:endParaRPr lang="en-US" sz="1800" dirty="0"/>
                    </a:p>
                  </a:txBody>
                  <a:tcPr/>
                </a:tc>
              </a:tr>
              <a:tr h="284480">
                <a:tc>
                  <a:txBody>
                    <a:bodyPr/>
                    <a:lstStyle/>
                    <a:p>
                      <a:r>
                        <a:rPr lang="en-US" sz="1800" kern="1200" dirty="0" smtClean="0">
                          <a:effectLst/>
                        </a:rPr>
                        <a:t>◦ Fundable without Special Assessment	</a:t>
                      </a:r>
                      <a:endParaRPr lang="en-US" sz="1800" dirty="0"/>
                    </a:p>
                  </a:txBody>
                  <a:tcPr/>
                </a:tc>
                <a:tc>
                  <a:txBody>
                    <a:bodyPr/>
                    <a:lstStyle/>
                    <a:p>
                      <a:r>
                        <a:rPr lang="en-US" sz="1800" kern="1200" dirty="0" smtClean="0">
                          <a:effectLst/>
                        </a:rPr>
                        <a:t>◦ Some neighbors unhappy with choice</a:t>
                      </a:r>
                      <a:endParaRPr lang="en-US" sz="1800" dirty="0"/>
                    </a:p>
                  </a:txBody>
                  <a:tcPr/>
                </a:tc>
              </a:tr>
              <a:tr h="254000">
                <a:tc>
                  <a:txBody>
                    <a:bodyPr/>
                    <a:lstStyle/>
                    <a:p>
                      <a:r>
                        <a:rPr lang="en-US" sz="1800" kern="1200" dirty="0" smtClean="0">
                          <a:effectLst/>
                        </a:rPr>
                        <a:t>◦ No increase in dues	</a:t>
                      </a:r>
                      <a:endParaRPr lang="en-US" sz="1800" dirty="0"/>
                    </a:p>
                  </a:txBody>
                  <a:tcPr/>
                </a:tc>
                <a:tc>
                  <a:txBody>
                    <a:bodyPr/>
                    <a:lstStyle/>
                    <a:p>
                      <a:endParaRPr lang="en-US" sz="1800" dirty="0"/>
                    </a:p>
                  </a:txBody>
                  <a:tcPr/>
                </a:tc>
              </a:tr>
              <a:tr h="299720">
                <a:tc>
                  <a:txBody>
                    <a:bodyPr/>
                    <a:lstStyle/>
                    <a:p>
                      <a:r>
                        <a:rPr lang="en-US" sz="1800" kern="1200" dirty="0" smtClean="0">
                          <a:effectLst/>
                        </a:rPr>
                        <a:t>◦ Improves Property Values	</a:t>
                      </a:r>
                      <a:endParaRPr lang="en-US" sz="1800" dirty="0"/>
                    </a:p>
                  </a:txBody>
                  <a:tcPr/>
                </a:tc>
                <a:tc>
                  <a:txBody>
                    <a:bodyPr/>
                    <a:lstStyle/>
                    <a:p>
                      <a:endParaRPr lang="en-US" sz="1800" dirty="0"/>
                    </a:p>
                  </a:txBody>
                  <a:tcPr/>
                </a:tc>
              </a:tr>
              <a:tr h="269240">
                <a:tc>
                  <a:txBody>
                    <a:bodyPr/>
                    <a:lstStyle/>
                    <a:p>
                      <a:r>
                        <a:rPr lang="en-US" sz="1800" kern="1200" dirty="0" smtClean="0">
                          <a:effectLst/>
                        </a:rPr>
                        <a:t>◦ Timelier action for repairs/replacement</a:t>
                      </a:r>
                      <a:endParaRPr lang="en-US" sz="1800" dirty="0"/>
                    </a:p>
                  </a:txBody>
                  <a:tcPr/>
                </a:tc>
                <a:tc>
                  <a:txBody>
                    <a:bodyPr/>
                    <a:lstStyle/>
                    <a:p>
                      <a:endParaRPr lang="en-US" sz="1800" dirty="0"/>
                    </a:p>
                  </a:txBody>
                  <a:tcPr/>
                </a:tc>
              </a:tr>
              <a:tr h="441960">
                <a:tc>
                  <a:txBody>
                    <a:bodyPr/>
                    <a:lstStyle/>
                    <a:p>
                      <a:r>
                        <a:rPr lang="en-US" sz="1800" kern="1200" dirty="0" smtClean="0">
                          <a:effectLst/>
                        </a:rPr>
                        <a:t>◦ No CC&amp;R amendments required	</a:t>
                      </a:r>
                      <a:endParaRPr lang="en-US" sz="1800" dirty="0"/>
                    </a:p>
                  </a:txBody>
                  <a:tcPr/>
                </a:tc>
                <a:tc>
                  <a:txBody>
                    <a:bodyPr/>
                    <a:lstStyle/>
                    <a:p>
                      <a:endParaRPr lang="en-US" sz="1800" dirty="0"/>
                    </a:p>
                  </a:txBody>
                  <a:tcPr/>
                </a:tc>
              </a:tr>
            </a:tbl>
          </a:graphicData>
        </a:graphic>
      </p:graphicFrame>
    </p:spTree>
    <p:extLst>
      <p:ext uri="{BB962C8B-B14F-4D97-AF65-F5344CB8AC3E}">
        <p14:creationId xmlns:p14="http://schemas.microsoft.com/office/powerpoint/2010/main" val="36062785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8229600" cy="731520"/>
          </a:xfrm>
        </p:spPr>
        <p:txBody>
          <a:bodyPr>
            <a:normAutofit fontScale="90000"/>
          </a:bodyPr>
          <a:lstStyle/>
          <a:p>
            <a:r>
              <a:rPr lang="en-US" dirty="0" smtClean="0"/>
              <a:t>Proposal Review (Pro and Cons) 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7732745"/>
              </p:ext>
            </p:extLst>
          </p:nvPr>
        </p:nvGraphicFramePr>
        <p:xfrm>
          <a:off x="457200" y="1371600"/>
          <a:ext cx="11049000" cy="4603864"/>
        </p:xfrm>
        <a:graphic>
          <a:graphicData uri="http://schemas.openxmlformats.org/drawingml/2006/table">
            <a:tbl>
              <a:tblPr firstRow="1">
                <a:tableStyleId>{6E25E649-3F16-4E02-A733-19D2CDBF48F0}</a:tableStyleId>
              </a:tblPr>
              <a:tblGrid>
                <a:gridCol w="4381500"/>
                <a:gridCol w="6667500"/>
              </a:tblGrid>
              <a:tr h="1082964">
                <a:tc gridSpan="2">
                  <a:txBody>
                    <a:bodyPr/>
                    <a:lstStyle/>
                    <a:p>
                      <a:r>
                        <a:rPr lang="en-US" sz="2400" dirty="0" smtClean="0"/>
                        <a:t>Option</a:t>
                      </a:r>
                      <a:r>
                        <a:rPr lang="en-US" sz="2400" baseline="0" dirty="0" smtClean="0"/>
                        <a:t> #2:  </a:t>
                      </a:r>
                    </a:p>
                    <a:p>
                      <a:r>
                        <a:rPr lang="en-US" sz="2400" b="0" baseline="0" dirty="0" smtClean="0"/>
                        <a:t>Cost Sharing: 50/50 Split with HOA &amp; Homeowners on Fence line</a:t>
                      </a:r>
                      <a:endParaRPr lang="en-US" sz="2400" b="0" dirty="0"/>
                    </a:p>
                  </a:txBody>
                  <a:tcPr anchor="ctr"/>
                </a:tc>
                <a:tc hMerge="1">
                  <a:txBody>
                    <a:bodyPr/>
                    <a:lstStyle/>
                    <a:p>
                      <a:endParaRPr lang="en-US" dirty="0"/>
                    </a:p>
                  </a:txBody>
                  <a:tcPr/>
                </a:tc>
              </a:tr>
              <a:tr h="402244">
                <a:tc>
                  <a:txBody>
                    <a:bodyPr/>
                    <a:lstStyle/>
                    <a:p>
                      <a:r>
                        <a:rPr lang="en-US" sz="2000" b="1" dirty="0" smtClean="0"/>
                        <a:t>Pros</a:t>
                      </a:r>
                      <a:endParaRPr lang="en-US" sz="2000" b="1" dirty="0"/>
                    </a:p>
                  </a:txBody>
                  <a:tcPr/>
                </a:tc>
                <a:tc>
                  <a:txBody>
                    <a:bodyPr/>
                    <a:lstStyle/>
                    <a:p>
                      <a:r>
                        <a:rPr lang="en-US" sz="2000" b="1" dirty="0" smtClean="0"/>
                        <a:t>Cons</a:t>
                      </a:r>
                      <a:endParaRPr lang="en-US" sz="2000" b="1" dirty="0"/>
                    </a:p>
                  </a:txBody>
                  <a:tcPr/>
                </a:tc>
              </a:tr>
              <a:tr h="371302">
                <a:tc>
                  <a:txBody>
                    <a:bodyPr/>
                    <a:lstStyle/>
                    <a:p>
                      <a:r>
                        <a:rPr lang="en-US" sz="1800" kern="1200" dirty="0" smtClean="0">
                          <a:effectLst/>
                        </a:rPr>
                        <a:t>◦ Lower cost to HOA	</a:t>
                      </a:r>
                      <a:endParaRPr lang="en-US" sz="1800" dirty="0"/>
                    </a:p>
                  </a:txBody>
                  <a:tcPr/>
                </a:tc>
                <a:tc>
                  <a:txBody>
                    <a:bodyPr/>
                    <a:lstStyle/>
                    <a:p>
                      <a:r>
                        <a:rPr lang="en-US" sz="1800" dirty="0" smtClean="0"/>
                        <a:t>◦ CC&amp;R amendments required</a:t>
                      </a:r>
                      <a:endParaRPr lang="en-US" sz="1800" dirty="0"/>
                    </a:p>
                  </a:txBody>
                  <a:tcPr/>
                </a:tc>
              </a:tr>
              <a:tr h="649778">
                <a:tc>
                  <a:txBody>
                    <a:bodyPr/>
                    <a:lstStyle/>
                    <a:p>
                      <a:r>
                        <a:rPr lang="en-US" sz="1800" kern="1200" dirty="0" smtClean="0">
                          <a:effectLst/>
                        </a:rPr>
                        <a:t>◦ May be acceptable to homeowners</a:t>
                      </a:r>
                      <a:endParaRPr lang="en-US" sz="1800" dirty="0"/>
                    </a:p>
                  </a:txBody>
                  <a:tcPr/>
                </a:tc>
                <a:tc>
                  <a:txBody>
                    <a:bodyPr/>
                    <a:lstStyle/>
                    <a:p>
                      <a:r>
                        <a:rPr lang="en-US" sz="1800" dirty="0" smtClean="0"/>
                        <a:t>◦ Requires 240 homeowners to approve (75% yes vote)</a:t>
                      </a:r>
                      <a:endParaRPr lang="en-US" sz="1800" dirty="0"/>
                    </a:p>
                  </a:txBody>
                  <a:tcPr/>
                </a:tc>
              </a:tr>
              <a:tr h="389312">
                <a:tc>
                  <a:txBody>
                    <a:bodyPr/>
                    <a:lstStyle/>
                    <a:p>
                      <a:r>
                        <a:rPr lang="en-US" sz="1800" kern="1200" dirty="0" smtClean="0">
                          <a:effectLst/>
                        </a:rPr>
                        <a:t>◦ No special assessment required</a:t>
                      </a:r>
                      <a:endParaRPr lang="en-US" sz="1800" dirty="0"/>
                    </a:p>
                  </a:txBody>
                  <a:tcPr/>
                </a:tc>
                <a:tc>
                  <a:txBody>
                    <a:bodyPr/>
                    <a:lstStyle/>
                    <a:p>
                      <a:r>
                        <a:rPr lang="en-US" sz="1800" dirty="0" smtClean="0"/>
                        <a:t>◦ Legal issues over who is responsible for repairs</a:t>
                      </a:r>
                      <a:endParaRPr lang="en-US" sz="1800" dirty="0"/>
                    </a:p>
                  </a:txBody>
                  <a:tcPr/>
                </a:tc>
              </a:tr>
              <a:tr h="425334">
                <a:tc>
                  <a:txBody>
                    <a:bodyPr/>
                    <a:lstStyle/>
                    <a:p>
                      <a:r>
                        <a:rPr lang="en-US" sz="1800" kern="1200" dirty="0" smtClean="0">
                          <a:effectLst/>
                        </a:rPr>
                        <a:t>◦ No increase in dues	</a:t>
                      </a:r>
                      <a:endParaRPr lang="en-US" sz="1800" dirty="0"/>
                    </a:p>
                  </a:txBody>
                  <a:tcPr/>
                </a:tc>
                <a:tc>
                  <a:txBody>
                    <a:bodyPr/>
                    <a:lstStyle/>
                    <a:p>
                      <a:r>
                        <a:rPr lang="en-US" sz="1800" dirty="0" smtClean="0"/>
                        <a:t>◦ Non payments from homeowners—what to do--liens</a:t>
                      </a:r>
                      <a:endParaRPr lang="en-US" sz="1800" dirty="0"/>
                    </a:p>
                  </a:txBody>
                  <a:tcPr/>
                </a:tc>
              </a:tr>
              <a:tr h="371302">
                <a:tc>
                  <a:txBody>
                    <a:bodyPr/>
                    <a:lstStyle/>
                    <a:p>
                      <a:r>
                        <a:rPr lang="en-US" sz="1800" kern="1200" dirty="0" smtClean="0">
                          <a:effectLst/>
                        </a:rPr>
                        <a:t>◦ Improves Property Values	</a:t>
                      </a:r>
                      <a:endParaRPr lang="en-US" sz="1800" dirty="0"/>
                    </a:p>
                  </a:txBody>
                  <a:tcPr/>
                </a:tc>
                <a:tc>
                  <a:txBody>
                    <a:bodyPr/>
                    <a:lstStyle/>
                    <a:p>
                      <a:r>
                        <a:rPr lang="en-US" sz="1800" dirty="0" smtClean="0"/>
                        <a:t>◦ Uniformity issues: style and color</a:t>
                      </a:r>
                      <a:endParaRPr lang="en-US" sz="1800" dirty="0"/>
                    </a:p>
                  </a:txBody>
                  <a:tcPr/>
                </a:tc>
              </a:tr>
              <a:tr h="394854">
                <a:tc>
                  <a:txBody>
                    <a:bodyPr/>
                    <a:lstStyle/>
                    <a:p>
                      <a:r>
                        <a:rPr lang="en-US" sz="1800" kern="1200" dirty="0" smtClean="0">
                          <a:effectLst/>
                        </a:rPr>
                        <a:t>	</a:t>
                      </a:r>
                      <a:endParaRPr lang="en-US" sz="1800" dirty="0"/>
                    </a:p>
                  </a:txBody>
                  <a:tcPr/>
                </a:tc>
                <a:tc>
                  <a:txBody>
                    <a:bodyPr/>
                    <a:lstStyle/>
                    <a:p>
                      <a:r>
                        <a:rPr lang="en-US" sz="1800" dirty="0" smtClean="0"/>
                        <a:t>◦ Timelines: will take more time to address fence issue</a:t>
                      </a:r>
                    </a:p>
                  </a:txBody>
                  <a:tcPr/>
                </a:tc>
              </a:tr>
              <a:tr h="516774">
                <a:tc>
                  <a:txBody>
                    <a:bodyPr/>
                    <a:lstStyle/>
                    <a:p>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 Requires more money to draft new CC&amp;R’s</a:t>
                      </a:r>
                    </a:p>
                  </a:txBody>
                  <a:tcPr/>
                </a:tc>
              </a:tr>
            </a:tbl>
          </a:graphicData>
        </a:graphic>
      </p:graphicFrame>
    </p:spTree>
    <p:extLst>
      <p:ext uri="{BB962C8B-B14F-4D97-AF65-F5344CB8AC3E}">
        <p14:creationId xmlns:p14="http://schemas.microsoft.com/office/powerpoint/2010/main" val="1928600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609602"/>
            <a:ext cx="7772400" cy="2133599"/>
          </a:xfrm>
        </p:spPr>
        <p:txBody>
          <a:bodyPr>
            <a:normAutofit/>
          </a:bodyPr>
          <a:lstStyle/>
          <a:p>
            <a:r>
              <a:rPr lang="en-US" sz="6000" dirty="0">
                <a:solidFill>
                  <a:srgbClr val="7030A0"/>
                </a:solidFill>
              </a:rPr>
              <a:t>The </a:t>
            </a:r>
            <a:r>
              <a:rPr lang="en-US" sz="6000" dirty="0" smtClean="0">
                <a:solidFill>
                  <a:srgbClr val="7030A0"/>
                </a:solidFill>
              </a:rPr>
              <a:t>Falls </a:t>
            </a:r>
            <a:r>
              <a:rPr lang="en-US" sz="6000" dirty="0">
                <a:solidFill>
                  <a:srgbClr val="7030A0"/>
                </a:solidFill>
              </a:rPr>
              <a:t>Fence History</a:t>
            </a:r>
          </a:p>
        </p:txBody>
      </p:sp>
      <p:pic>
        <p:nvPicPr>
          <p:cNvPr id="1026" name="Picture 2" descr="C:\Users\Shelley\AppData\Local\Microsoft\Windows\Temporary Internet Files\Content.IE5\HGZC9K7B\MP90038467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349" y="2490952"/>
            <a:ext cx="4847651"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260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8229600" cy="731520"/>
          </a:xfrm>
        </p:spPr>
        <p:txBody>
          <a:bodyPr>
            <a:normAutofit fontScale="90000"/>
          </a:bodyPr>
          <a:lstStyle/>
          <a:p>
            <a:r>
              <a:rPr lang="en-US" dirty="0"/>
              <a:t>Proposal Review (Pro and Cons) Cont.</a:t>
            </a:r>
            <a:endParaRPr lang="en-US"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0395319"/>
              </p:ext>
            </p:extLst>
          </p:nvPr>
        </p:nvGraphicFramePr>
        <p:xfrm>
          <a:off x="457200" y="1371600"/>
          <a:ext cx="11201400" cy="4154976"/>
        </p:xfrm>
        <a:graphic>
          <a:graphicData uri="http://schemas.openxmlformats.org/drawingml/2006/table">
            <a:tbl>
              <a:tblPr firstRow="1">
                <a:tableStyleId>{6E25E649-3F16-4E02-A733-19D2CDBF48F0}</a:tableStyleId>
              </a:tblPr>
              <a:tblGrid>
                <a:gridCol w="4441935"/>
                <a:gridCol w="6759465"/>
              </a:tblGrid>
              <a:tr h="914400">
                <a:tc gridSpan="2">
                  <a:txBody>
                    <a:bodyPr/>
                    <a:lstStyle/>
                    <a:p>
                      <a:r>
                        <a:rPr lang="en-US" sz="2400" dirty="0" smtClean="0"/>
                        <a:t>Option</a:t>
                      </a:r>
                      <a:r>
                        <a:rPr lang="en-US" sz="2400" baseline="0" dirty="0" smtClean="0"/>
                        <a:t> #3:  </a:t>
                      </a:r>
                      <a:r>
                        <a:rPr lang="en-US" sz="2400" b="0" baseline="0" dirty="0" smtClean="0"/>
                        <a:t>Change CC&amp;R’s to require homeowners to replace fence</a:t>
                      </a:r>
                      <a:endParaRPr lang="en-US" sz="2400" b="0" dirty="0"/>
                    </a:p>
                  </a:txBody>
                  <a:tcPr anchor="ctr"/>
                </a:tc>
                <a:tc hMerge="1">
                  <a:txBody>
                    <a:bodyPr/>
                    <a:lstStyle/>
                    <a:p>
                      <a:endParaRPr lang="en-US" dirty="0"/>
                    </a:p>
                  </a:txBody>
                  <a:tcPr/>
                </a:tc>
              </a:tr>
              <a:tr h="402244">
                <a:tc>
                  <a:txBody>
                    <a:bodyPr/>
                    <a:lstStyle/>
                    <a:p>
                      <a:r>
                        <a:rPr lang="en-US" sz="2000" b="1" dirty="0" smtClean="0"/>
                        <a:t>Pros</a:t>
                      </a:r>
                      <a:endParaRPr lang="en-US" sz="2000" b="1" dirty="0"/>
                    </a:p>
                  </a:txBody>
                  <a:tcPr/>
                </a:tc>
                <a:tc>
                  <a:txBody>
                    <a:bodyPr/>
                    <a:lstStyle/>
                    <a:p>
                      <a:r>
                        <a:rPr lang="en-US" sz="2000" b="1" dirty="0" smtClean="0"/>
                        <a:t>Cons</a:t>
                      </a:r>
                      <a:endParaRPr lang="en-US" sz="2000" b="1" dirty="0"/>
                    </a:p>
                  </a:txBody>
                  <a:tcPr/>
                </a:tc>
              </a:tr>
              <a:tr h="371302">
                <a:tc>
                  <a:txBody>
                    <a:bodyPr/>
                    <a:lstStyle/>
                    <a:p>
                      <a:r>
                        <a:rPr lang="en-US" sz="1800" kern="1200" dirty="0" smtClean="0">
                          <a:effectLst/>
                        </a:rPr>
                        <a:t>◦ No funding required from HOA</a:t>
                      </a:r>
                      <a:endParaRPr lang="en-US" sz="1800" dirty="0"/>
                    </a:p>
                  </a:txBody>
                  <a:tcPr/>
                </a:tc>
                <a:tc>
                  <a:txBody>
                    <a:bodyPr/>
                    <a:lstStyle/>
                    <a:p>
                      <a:r>
                        <a:rPr lang="en-US" sz="1800" dirty="0" smtClean="0"/>
                        <a:t>◦ CC&amp;R amendments required</a:t>
                      </a:r>
                      <a:endParaRPr lang="en-US" sz="1800" dirty="0"/>
                    </a:p>
                  </a:txBody>
                  <a:tcPr/>
                </a:tc>
              </a:tr>
              <a:tr h="369454">
                <a:tc>
                  <a:txBody>
                    <a:bodyPr/>
                    <a:lstStyle/>
                    <a:p>
                      <a:endParaRPr lang="en-US" dirty="0"/>
                    </a:p>
                  </a:txBody>
                  <a:tcPr/>
                </a:tc>
                <a:tc>
                  <a:txBody>
                    <a:bodyPr/>
                    <a:lstStyle/>
                    <a:p>
                      <a:r>
                        <a:rPr lang="en-US" sz="1800" dirty="0" smtClean="0"/>
                        <a:t>◦ Requires 240 homeowners to approve (75% yes vote)</a:t>
                      </a:r>
                      <a:endParaRPr lang="en-US" sz="1800" dirty="0"/>
                    </a:p>
                  </a:txBody>
                  <a:tcPr/>
                </a:tc>
              </a:tr>
              <a:tr h="389312">
                <a:tc>
                  <a:txBody>
                    <a:bodyPr/>
                    <a:lstStyle/>
                    <a:p>
                      <a:endParaRPr lang="en-US"/>
                    </a:p>
                  </a:txBody>
                  <a:tcPr/>
                </a:tc>
                <a:tc>
                  <a:txBody>
                    <a:bodyPr/>
                    <a:lstStyle/>
                    <a:p>
                      <a:r>
                        <a:rPr lang="en-US" sz="1800" dirty="0" smtClean="0"/>
                        <a:t>◦ More legal issues	</a:t>
                      </a:r>
                      <a:endParaRPr lang="en-US" sz="1800" dirty="0"/>
                    </a:p>
                  </a:txBody>
                  <a:tcPr/>
                </a:tc>
              </a:tr>
              <a:tr h="425334">
                <a:tc>
                  <a:txBody>
                    <a:bodyPr/>
                    <a:lstStyle/>
                    <a:p>
                      <a:endParaRPr lang="en-US"/>
                    </a:p>
                  </a:txBody>
                  <a:tcPr/>
                </a:tc>
                <a:tc>
                  <a:txBody>
                    <a:bodyPr/>
                    <a:lstStyle/>
                    <a:p>
                      <a:r>
                        <a:rPr lang="en-US" sz="1800" dirty="0" smtClean="0"/>
                        <a:t>◦ Non payments from homeowners—what to do--liens</a:t>
                      </a:r>
                      <a:endParaRPr lang="en-US" sz="1800" dirty="0"/>
                    </a:p>
                  </a:txBody>
                  <a:tcPr/>
                </a:tc>
              </a:tr>
              <a:tr h="371302">
                <a:tc>
                  <a:txBody>
                    <a:bodyPr/>
                    <a:lstStyle/>
                    <a:p>
                      <a:endParaRPr lang="en-US" dirty="0"/>
                    </a:p>
                  </a:txBody>
                  <a:tcPr/>
                </a:tc>
                <a:tc>
                  <a:txBody>
                    <a:bodyPr/>
                    <a:lstStyle/>
                    <a:p>
                      <a:r>
                        <a:rPr lang="en-US" sz="1800" dirty="0" smtClean="0"/>
                        <a:t>◦ Uniformity issues: style and color</a:t>
                      </a:r>
                      <a:endParaRPr lang="en-US" sz="1800" dirty="0"/>
                    </a:p>
                  </a:txBody>
                  <a:tcPr/>
                </a:tc>
              </a:tr>
              <a:tr h="394854">
                <a:tc>
                  <a:txBody>
                    <a:bodyPr/>
                    <a:lstStyle/>
                    <a:p>
                      <a:r>
                        <a:rPr lang="en-US" sz="1800" kern="1200" dirty="0" smtClean="0">
                          <a:effectLst/>
                        </a:rPr>
                        <a:t>	</a:t>
                      </a:r>
                      <a:endParaRPr lang="en-US" sz="1800" dirty="0"/>
                    </a:p>
                  </a:txBody>
                  <a:tcPr/>
                </a:tc>
                <a:tc>
                  <a:txBody>
                    <a:bodyPr/>
                    <a:lstStyle/>
                    <a:p>
                      <a:r>
                        <a:rPr lang="en-US" sz="1800" dirty="0" smtClean="0"/>
                        <a:t>◦ Timelines: will take more time to address fence issue</a:t>
                      </a:r>
                    </a:p>
                  </a:txBody>
                  <a:tcPr/>
                </a:tc>
              </a:tr>
              <a:tr h="516774">
                <a:tc>
                  <a:txBody>
                    <a:bodyPr/>
                    <a:lstStyle/>
                    <a:p>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 Requires more money to draft new CC&amp;R’s</a:t>
                      </a:r>
                    </a:p>
                  </a:txBody>
                  <a:tcPr/>
                </a:tc>
              </a:tr>
            </a:tbl>
          </a:graphicData>
        </a:graphic>
      </p:graphicFrame>
    </p:spTree>
    <p:extLst>
      <p:ext uri="{BB962C8B-B14F-4D97-AF65-F5344CB8AC3E}">
        <p14:creationId xmlns:p14="http://schemas.microsoft.com/office/powerpoint/2010/main" val="3327416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09800" y="1371601"/>
            <a:ext cx="7772400" cy="1470025"/>
          </a:xfrm>
        </p:spPr>
        <p:txBody>
          <a:bodyPr>
            <a:normAutofit/>
          </a:bodyPr>
          <a:lstStyle/>
          <a:p>
            <a:r>
              <a:rPr lang="en-US" sz="8800" dirty="0">
                <a:solidFill>
                  <a:srgbClr val="7030A0"/>
                </a:solidFill>
              </a:rPr>
              <a:t>Questions?</a:t>
            </a:r>
          </a:p>
        </p:txBody>
      </p:sp>
      <p:sp>
        <p:nvSpPr>
          <p:cNvPr id="5" name="Subtitle 4"/>
          <p:cNvSpPr>
            <a:spLocks noGrp="1"/>
          </p:cNvSpPr>
          <p:nvPr>
            <p:ph type="subTitle" idx="1"/>
          </p:nvPr>
        </p:nvSpPr>
        <p:spPr>
          <a:xfrm>
            <a:off x="838200" y="3505200"/>
            <a:ext cx="10515600" cy="2819400"/>
          </a:xfrm>
        </p:spPr>
        <p:txBody>
          <a:bodyPr>
            <a:normAutofit fontScale="92500"/>
          </a:bodyPr>
          <a:lstStyle/>
          <a:p>
            <a:pPr algn="l"/>
            <a:r>
              <a:rPr lang="en-US" b="1" dirty="0" smtClean="0">
                <a:solidFill>
                  <a:schemeClr val="tx1">
                    <a:lumMod val="85000"/>
                    <a:lumOff val="15000"/>
                  </a:schemeClr>
                </a:solidFill>
              </a:rPr>
              <a:t>Please Note:</a:t>
            </a:r>
          </a:p>
          <a:p>
            <a:pPr algn="l"/>
            <a:r>
              <a:rPr lang="en-US" dirty="0" smtClean="0">
                <a:solidFill>
                  <a:schemeClr val="tx1">
                    <a:lumMod val="85000"/>
                    <a:lumOff val="15000"/>
                  </a:schemeClr>
                </a:solidFill>
              </a:rPr>
              <a:t>All Fence Research &amp; Advisory Team reference materials (newsletters, meeting minutes, legal documents, surveys, etc.)  will be available on the community website beginning 9/19/2014</a:t>
            </a:r>
          </a:p>
          <a:p>
            <a:pPr algn="l"/>
            <a:r>
              <a:rPr lang="en-US" dirty="0">
                <a:solidFill>
                  <a:schemeClr val="tx1">
                    <a:lumMod val="85000"/>
                    <a:lumOff val="15000"/>
                  </a:schemeClr>
                </a:solidFill>
                <a:hlinkClick r:id="rId2"/>
              </a:rPr>
              <a:t>http://www.thefalls-schoa.com</a:t>
            </a:r>
            <a:r>
              <a:rPr lang="en-US" dirty="0" smtClean="0">
                <a:solidFill>
                  <a:schemeClr val="tx1">
                    <a:lumMod val="85000"/>
                    <a:lumOff val="15000"/>
                  </a:schemeClr>
                </a:solidFill>
                <a:hlinkClick r:id="rId2"/>
              </a:rPr>
              <a:t>/</a:t>
            </a:r>
            <a:endParaRPr lang="en-US" dirty="0" smtClean="0">
              <a:solidFill>
                <a:schemeClr val="tx1">
                  <a:lumMod val="85000"/>
                  <a:lumOff val="15000"/>
                </a:schemeClr>
              </a:solidFill>
            </a:endParaRPr>
          </a:p>
          <a:p>
            <a:pPr algn="l"/>
            <a:endParaRPr lang="en-US" dirty="0">
              <a:solidFill>
                <a:schemeClr val="tx1">
                  <a:lumMod val="85000"/>
                  <a:lumOff val="15000"/>
                </a:schemeClr>
              </a:solidFill>
            </a:endParaRPr>
          </a:p>
        </p:txBody>
      </p:sp>
    </p:spTree>
    <p:extLst>
      <p:ext uri="{BB962C8B-B14F-4D97-AF65-F5344CB8AC3E}">
        <p14:creationId xmlns:p14="http://schemas.microsoft.com/office/powerpoint/2010/main" val="12960933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Fence Research and Advisory Team Members</a:t>
            </a:r>
            <a:endParaRPr lang="en-US" dirty="0"/>
          </a:p>
        </p:txBody>
      </p:sp>
      <p:sp>
        <p:nvSpPr>
          <p:cNvPr id="3" name="Content Placeholder 2"/>
          <p:cNvSpPr>
            <a:spLocks noGrp="1"/>
          </p:cNvSpPr>
          <p:nvPr>
            <p:ph idx="1"/>
          </p:nvPr>
        </p:nvSpPr>
        <p:spPr/>
        <p:txBody>
          <a:bodyPr/>
          <a:lstStyle/>
          <a:p>
            <a:r>
              <a:rPr lang="en-US" dirty="0" smtClean="0"/>
              <a:t>Phil Bastian</a:t>
            </a:r>
          </a:p>
          <a:p>
            <a:r>
              <a:rPr lang="en-US" dirty="0" smtClean="0"/>
              <a:t>Jacob Britt</a:t>
            </a:r>
          </a:p>
          <a:p>
            <a:r>
              <a:rPr lang="en-US" dirty="0" smtClean="0"/>
              <a:t>Kelly Daylong</a:t>
            </a:r>
          </a:p>
          <a:p>
            <a:r>
              <a:rPr lang="en-US" dirty="0" smtClean="0"/>
              <a:t>Colleen Ferrari</a:t>
            </a:r>
          </a:p>
          <a:p>
            <a:r>
              <a:rPr lang="en-US" dirty="0" smtClean="0"/>
              <a:t>John Logan</a:t>
            </a:r>
          </a:p>
          <a:p>
            <a:r>
              <a:rPr lang="en-US" dirty="0" smtClean="0"/>
              <a:t>Susan Ridley</a:t>
            </a:r>
            <a:endParaRPr lang="en-US" dirty="0"/>
          </a:p>
        </p:txBody>
      </p:sp>
    </p:spTree>
    <p:extLst>
      <p:ext uri="{BB962C8B-B14F-4D97-AF65-F5344CB8AC3E}">
        <p14:creationId xmlns:p14="http://schemas.microsoft.com/office/powerpoint/2010/main" val="2152774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Extensive Written Record Exists Regarding Common Area Fence </a:t>
            </a:r>
          </a:p>
          <a:p>
            <a:pPr marL="0" indent="0">
              <a:buNone/>
            </a:pPr>
            <a:endParaRPr lang="en-US" dirty="0" smtClean="0"/>
          </a:p>
          <a:p>
            <a:pPr marL="0" indent="0">
              <a:buNone/>
            </a:pPr>
            <a:endParaRPr lang="en-US" dirty="0"/>
          </a:p>
          <a:p>
            <a:pPr marL="0" indent="0">
              <a:buNone/>
            </a:pPr>
            <a:endParaRPr lang="en-US" dirty="0"/>
          </a:p>
        </p:txBody>
      </p:sp>
      <p:pic>
        <p:nvPicPr>
          <p:cNvPr id="2050" name="Picture 2" descr="C:\Users\Shelley\AppData\Local\Microsoft\Windows\Temporary Internet Files\Content.IE5\DEH8OPDY\MC90043982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505200"/>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744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Extensive Written Record Exists Regarding Common Area Fence History</a:t>
            </a:r>
          </a:p>
          <a:p>
            <a:pPr marL="857250" lvl="1" indent="-457200">
              <a:buFont typeface="Wingdings" panose="05000000000000000000" pitchFamily="2" charset="2"/>
              <a:buChar char="§"/>
            </a:pPr>
            <a:r>
              <a:rPr lang="en-US" dirty="0" smtClean="0"/>
              <a:t>No need to speculate on what was done or who was responsible</a:t>
            </a:r>
            <a:endParaRPr lang="en-US" dirty="0"/>
          </a:p>
          <a:p>
            <a:pPr marL="0" indent="0">
              <a:buNone/>
            </a:pPr>
            <a:endParaRPr lang="en-US" dirty="0"/>
          </a:p>
        </p:txBody>
      </p:sp>
      <p:pic>
        <p:nvPicPr>
          <p:cNvPr id="3074" name="Picture 2" descr="C:\Users\Shelley\AppData\Local\Microsoft\Windows\Temporary Internet Files\Content.IE5\00LB0DZ1\MC90023919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5210" y="4308541"/>
            <a:ext cx="1875434" cy="1689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11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Extensive Written Record Exists Regarding Common Area Fence History</a:t>
            </a:r>
          </a:p>
          <a:p>
            <a:pPr marL="457200" lvl="1" indent="0">
              <a:buNone/>
            </a:pPr>
            <a:endParaRPr lang="en-US" dirty="0"/>
          </a:p>
          <a:p>
            <a:pPr lvl="1">
              <a:buFont typeface="Wingdings" panose="05000000000000000000" pitchFamily="2" charset="2"/>
              <a:buChar char="§"/>
            </a:pPr>
            <a:r>
              <a:rPr lang="en-US" dirty="0" smtClean="0"/>
              <a:t>Written Record </a:t>
            </a:r>
            <a:r>
              <a:rPr lang="en-US" dirty="0"/>
              <a:t>e</a:t>
            </a:r>
            <a:r>
              <a:rPr lang="en-US" dirty="0" smtClean="0"/>
              <a:t>stablishes all maintenance and repair of fences wholly planned, managed, and completed by the SCHOA Board of Directors for nineteen years</a:t>
            </a:r>
          </a:p>
          <a:p>
            <a:pPr marL="0" indent="0">
              <a:buNone/>
            </a:pPr>
            <a:endParaRPr lang="en-US" dirty="0" smtClean="0"/>
          </a:p>
          <a:p>
            <a:pPr marL="0" indent="0">
              <a:buNone/>
            </a:pPr>
            <a:endParaRPr lang="en-US" dirty="0"/>
          </a:p>
          <a:p>
            <a:pPr marL="0" indent="0">
              <a:buNone/>
            </a:pPr>
            <a:endParaRPr lang="en-US" dirty="0"/>
          </a:p>
        </p:txBody>
      </p:sp>
      <p:pic>
        <p:nvPicPr>
          <p:cNvPr id="4102" name="Picture 6" descr="C:\Users\Shelley\AppData\Local\Microsoft\Windows\Temporary Internet Files\Content.IE5\00LB0DZ1\MC90017435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648201"/>
            <a:ext cx="1819656" cy="156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624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Written Record establishes all responsibility for fence maintenance and repair assumed by SCHOA Board</a:t>
            </a:r>
          </a:p>
          <a:p>
            <a:pPr marL="457200" lvl="1" indent="0">
              <a:buNone/>
            </a:pPr>
            <a:r>
              <a:rPr lang="en-US" dirty="0" smtClean="0"/>
              <a:t> </a:t>
            </a:r>
          </a:p>
          <a:p>
            <a:pPr lvl="1">
              <a:buFont typeface="Wingdings" panose="05000000000000000000" pitchFamily="2" charset="2"/>
              <a:buChar char="§"/>
            </a:pPr>
            <a:r>
              <a:rPr lang="en-US" dirty="0" smtClean="0"/>
              <a:t>March 1994, Source: Invoice from Cascade Fence to SCHOA</a:t>
            </a:r>
          </a:p>
          <a:p>
            <a:pPr lvl="2"/>
            <a:r>
              <a:rPr lang="en-US" dirty="0" smtClean="0"/>
              <a:t>SCHOA paid $10,148 for repairs to over 1000 linear feet of common area fence including replacing boards and painting</a:t>
            </a:r>
          </a:p>
          <a:p>
            <a:pPr marL="457200" lvl="1" indent="0">
              <a:buNone/>
            </a:pPr>
            <a:endParaRPr lang="en-US" dirty="0" smtClean="0"/>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5122" name="Picture 2" descr="C:\Users\Shelley\AppData\Local\Microsoft\Windows\Temporary Internet Files\Content.IE5\DEH8OPDY\MC900149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3622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384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Written Record establishes all responsibility for fence maintenance and repair assumed by SCHOA Board</a:t>
            </a:r>
          </a:p>
          <a:p>
            <a:pPr marL="457200" lvl="1" indent="0">
              <a:buNone/>
            </a:pPr>
            <a:r>
              <a:rPr lang="en-US" dirty="0" smtClean="0"/>
              <a:t> </a:t>
            </a:r>
          </a:p>
          <a:p>
            <a:pPr lvl="1">
              <a:buFont typeface="Wingdings" panose="05000000000000000000" pitchFamily="2" charset="2"/>
              <a:buChar char="§"/>
            </a:pPr>
            <a:r>
              <a:rPr lang="en-US" dirty="0" smtClean="0"/>
              <a:t>August 1995, Source: SCHOA Board Meeting Minutes 8/30/95</a:t>
            </a:r>
          </a:p>
          <a:p>
            <a:pPr lvl="2"/>
            <a:r>
              <a:rPr lang="en-US" dirty="0" smtClean="0"/>
              <a:t>326 fence panels replaced on common area fence at cost of $1500</a:t>
            </a:r>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5122" name="Picture 2" descr="C:\Users\Shelley\AppData\Local\Microsoft\Windows\Temporary Internet Files\Content.IE5\DEH8OPDY\MC900149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3622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683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The First Nineteen Years</a:t>
            </a:r>
            <a:br>
              <a:rPr lang="en-US" sz="4800" dirty="0" smtClean="0"/>
            </a:br>
            <a:r>
              <a:rPr lang="en-US" sz="2800" dirty="0">
                <a:solidFill>
                  <a:srgbClr val="C00000"/>
                </a:solidFill>
              </a:rPr>
              <a:t>Common Area Fence History </a:t>
            </a:r>
            <a:r>
              <a:rPr lang="en-US" sz="3600" dirty="0"/>
              <a:t>1990-2009  </a:t>
            </a:r>
            <a:endParaRPr lang="en-US" sz="4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Written Record establishes all responsibility for fence maintenance and repair assumed by SCHOA Board</a:t>
            </a:r>
          </a:p>
          <a:p>
            <a:pPr marL="457200" lvl="1" indent="0">
              <a:buNone/>
            </a:pPr>
            <a:r>
              <a:rPr lang="en-US" dirty="0" smtClean="0"/>
              <a:t> </a:t>
            </a:r>
          </a:p>
          <a:p>
            <a:pPr lvl="1">
              <a:buFont typeface="Wingdings" panose="05000000000000000000" pitchFamily="2" charset="2"/>
              <a:buChar char="§"/>
            </a:pPr>
            <a:r>
              <a:rPr lang="en-US" dirty="0" smtClean="0"/>
              <a:t>March 2000, Source: Falls Newsletter August 2000 Vol. IV No.3</a:t>
            </a:r>
          </a:p>
          <a:p>
            <a:pPr lvl="2"/>
            <a:r>
              <a:rPr lang="en-US" dirty="0" smtClean="0"/>
              <a:t>Entire fence (well over 1 mile of fencing) repainted and paid by SCHOA</a:t>
            </a:r>
          </a:p>
          <a:p>
            <a:pPr lvl="1">
              <a:buFont typeface="Wingdings" panose="05000000000000000000" pitchFamily="2" charset="2"/>
              <a:buChar char="§"/>
            </a:pPr>
            <a:endParaRPr lang="en-US" dirty="0" smtClean="0"/>
          </a:p>
          <a:p>
            <a:pPr marL="0" indent="0">
              <a:buNone/>
            </a:pPr>
            <a:endParaRPr lang="en-US" dirty="0"/>
          </a:p>
          <a:p>
            <a:pPr marL="0" indent="0">
              <a:buNone/>
            </a:pPr>
            <a:endParaRPr lang="en-US" dirty="0"/>
          </a:p>
        </p:txBody>
      </p:sp>
      <p:pic>
        <p:nvPicPr>
          <p:cNvPr id="5122" name="Picture 2" descr="C:\Users\Shelley\AppData\Local\Microsoft\Windows\Temporary Internet Files\Content.IE5\DEH8OPDY\MC90014956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3622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441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TotalTime>
  <Words>1731</Words>
  <Application>Microsoft Office PowerPoint</Application>
  <PresentationFormat>Widescreen</PresentationFormat>
  <Paragraphs>268</Paragraphs>
  <Slides>32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Wingdings</vt:lpstr>
      <vt:lpstr>Office Theme</vt:lpstr>
      <vt:lpstr>The Falls  at Snohomish Cascade</vt:lpstr>
      <vt:lpstr>Agenda</vt:lpstr>
      <vt:lpstr>The Falls Fence History</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The First Nineteen Years Common Area Fence History 1990-2009  </vt:lpstr>
      <vt:lpstr> 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A Change In Direction? Common Area Fence History 2009-Present  </vt:lpstr>
      <vt:lpstr>Current Situation Common Area Fence History 2009-Present  </vt:lpstr>
      <vt:lpstr>Research &amp; Advisory Team Charter</vt:lpstr>
      <vt:lpstr>Fence Research &amp; Advisory Process</vt:lpstr>
      <vt:lpstr>Fence Land Survey (Overview)</vt:lpstr>
      <vt:lpstr>Proposal Overview</vt:lpstr>
      <vt:lpstr>Proposal Review (Pro and Cons)</vt:lpstr>
      <vt:lpstr>Proposal Review (Pro and Cons) Cont.</vt:lpstr>
      <vt:lpstr>Proposal Review (Pro and Cons) Cont.</vt:lpstr>
      <vt:lpstr>Questions?</vt:lpstr>
      <vt:lpstr>Fence Research and Advisory Team Members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Falls Fence Research and Advisory Committe</dc:creator>
  <cp:lastModifiedBy>Jacob L. Britt</cp:lastModifiedBy>
  <cp:revision>118</cp:revision>
  <dcterms:created xsi:type="dcterms:W3CDTF">2014-09-13T17:12:24Z</dcterms:created>
  <dcterms:modified xsi:type="dcterms:W3CDTF">2014-09-19T04:52:33Z</dcterms:modified>
</cp:coreProperties>
</file>